
<file path=[Content_Types].xml><?xml version="1.0" encoding="utf-8"?>
<Types xmlns="http://schemas.openxmlformats.org/package/2006/content-types"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5" r:id="rId7"/>
    <p:sldId id="284" r:id="rId8"/>
    <p:sldId id="258" r:id="rId9"/>
    <p:sldId id="286" r:id="rId10"/>
    <p:sldId id="265" r:id="rId11"/>
    <p:sldId id="287" r:id="rId12"/>
    <p:sldId id="260" r:id="rId13"/>
    <p:sldId id="288" r:id="rId14"/>
    <p:sldId id="263" r:id="rId15"/>
    <p:sldId id="271" r:id="rId16"/>
    <p:sldId id="266" r:id="rId17"/>
    <p:sldId id="267" r:id="rId18"/>
    <p:sldId id="270" r:id="rId19"/>
    <p:sldId id="273" r:id="rId20"/>
    <p:sldId id="274" r:id="rId21"/>
    <p:sldId id="279" r:id="rId22"/>
    <p:sldId id="275" r:id="rId23"/>
    <p:sldId id="276" r:id="rId24"/>
    <p:sldId id="278" r:id="rId25"/>
    <p:sldId id="264" r:id="rId26"/>
    <p:sldId id="281" r:id="rId27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第一部分：为什么官网要重做？" id="{f2de2982-5da6-403b-b00d-fce7705f7455}">
          <p14:sldIdLst>
            <p14:sldId id="256"/>
            <p14:sldId id="257"/>
            <p14:sldId id="259"/>
            <p14:sldId id="285"/>
            <p14:sldId id="284"/>
            <p14:sldId id="258"/>
            <p14:sldId id="286"/>
          </p14:sldIdLst>
        </p14:section>
        <p14:section name="第二部分：适配AI的官网改版策划" id="{4e579567-a592-4243-9afa-bfd3720a4023}">
          <p14:sldIdLst>
            <p14:sldId id="266"/>
            <p14:sldId id="267"/>
            <p14:sldId id="270"/>
            <p14:sldId id="273"/>
            <p14:sldId id="274"/>
            <p14:sldId id="279"/>
            <p14:sldId id="263"/>
            <p14:sldId id="271"/>
            <p14:sldId id="265"/>
            <p14:sldId id="287"/>
            <p14:sldId id="260"/>
            <p14:sldId id="288"/>
          </p14:sldIdLst>
        </p14:section>
        <p14:section name="第五部分：怎么生产这套系统，以及人和AI的关系" id="{e2d43040-d6f0-4d91-b2ec-a485baea5ebc}">
          <p14:sldIdLst>
            <p14:sldId id="275"/>
            <p14:sldId id="276"/>
            <p14:sldId id="278"/>
          </p14:sldIdLst>
        </p14:section>
        <p14:section name="第六部分：未来五年发展" id="{481dc6bc-38b5-4ad9-8476-85744a872ffd}">
          <p14:sldIdLst>
            <p14:sldId id="281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5BFF"/>
    <a:srgbClr val="01A88F"/>
    <a:srgbClr val="625BFF"/>
    <a:srgbClr val="F0EEFF"/>
    <a:srgbClr val="F6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5"/>
  </p:normalViewPr>
  <p:slideViewPr>
    <p:cSldViewPr snapToGrid="0">
      <p:cViewPr>
        <p:scale>
          <a:sx n="70" d="100"/>
          <a:sy n="70" d="100"/>
        </p:scale>
        <p:origin x="2080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这页只讲一个判断，不展开讲方法。 用创始人口吻表达：官网不是视觉项目，而是企业知识系统项目。 反复把听众带回核心观点：SEO和GEO不是两个项目，而是一套知识体系建设后的两个结果</a:t>
            </a:r>
          </a:p>
          <a:p/>
          <a:p>
            <a:r>
              <a:rPr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+mn-ea"/>
              </a:rPr>
              <a:t>从企业官网到企业知识系统</a:t>
            </a:r>
            <a:endParaRPr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endParaRPr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页面标题：AI只会推荐它理解的公司</a:t>
            </a:r>
            <a:endParaRPr dirty="0"/>
          </a:p>
          <a:p>
            <a:r>
              <a:rPr dirty="0" err="1"/>
              <a:t>页面布局说明：左侧判断，右侧图片占位与三层理解漏斗</a:t>
            </a:r>
            <a:r>
              <a:rPr dirty="0"/>
              <a:t>。</a:t>
            </a:r>
            <a:endParaRPr dirty="0"/>
          </a:p>
          <a:p>
            <a:r>
              <a:rPr dirty="0" err="1"/>
              <a:t>图片建议：预留可替换</a:t>
            </a:r>
            <a:r>
              <a:rPr dirty="0"/>
              <a:t> PHOTO </a:t>
            </a:r>
            <a:r>
              <a:rPr dirty="0" err="1"/>
              <a:t>SLOT。建议使用自有城市、道路、工厂、机场、建筑或人物背影摄影</a:t>
            </a:r>
            <a:r>
              <a:rPr dirty="0"/>
              <a:t>。</a:t>
            </a:r>
            <a:endParaRPr dirty="0"/>
          </a:p>
          <a:p>
            <a:r>
              <a:rPr dirty="0" err="1"/>
              <a:t>图表建议：funnelPhoto</a:t>
            </a:r>
            <a:endParaRPr dirty="0"/>
          </a:p>
          <a:p>
            <a:r>
              <a:rPr dirty="0" err="1"/>
              <a:t>文案内容：AI只会推荐</a:t>
            </a:r>
            <a:r>
              <a:rPr dirty="0"/>
              <a:t> </a:t>
            </a:r>
            <a:r>
              <a:rPr dirty="0" err="1"/>
              <a:t>它理解的公司</a:t>
            </a:r>
            <a:r>
              <a:rPr dirty="0"/>
              <a:t> / </a:t>
            </a:r>
            <a:r>
              <a:rPr dirty="0" err="1"/>
              <a:t>不是最好，而是可理解</a:t>
            </a:r>
            <a:r>
              <a:rPr dirty="0"/>
              <a:t>。</a:t>
            </a:r>
            <a:endParaRPr dirty="0"/>
          </a:p>
          <a:p>
            <a:r>
              <a:rPr dirty="0" err="1"/>
              <a:t>演讲者备注：这页只讲一个判断，不展开讲方法</a:t>
            </a:r>
            <a:r>
              <a:rPr dirty="0"/>
              <a:t>。 </a:t>
            </a:r>
            <a:r>
              <a:rPr dirty="0" err="1"/>
              <a:t>用创始人口吻表达：官网不是视觉项目，而是企业知识系统项目</a:t>
            </a:r>
            <a:r>
              <a:rPr dirty="0"/>
              <a:t>。 </a:t>
            </a:r>
            <a:r>
              <a:rPr dirty="0" err="1"/>
              <a:t>反复把听众带回核心观点：SEO和GEO不是两个项目，而是一套知识体系建设后的两个结果</a:t>
            </a:r>
            <a:r>
              <a:rPr dirty="0"/>
              <a:t>。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好的官网页面，不是展示</a:t>
            </a:r>
            <a:r>
              <a:rPr lang="en-US" altLang="zh-CN"/>
              <a:t>“</a:t>
            </a:r>
            <a:r>
              <a:rPr lang="zh-CN" altLang="en-US"/>
              <a:t>我们有什么</a:t>
            </a:r>
            <a:r>
              <a:rPr lang="en-US" altLang="zh-CN"/>
              <a:t>”</a:t>
            </a:r>
            <a:r>
              <a:rPr lang="zh-CN" altLang="en-US"/>
              <a:t>，而是回答</a:t>
            </a:r>
            <a:r>
              <a:rPr lang="en-US" altLang="zh-CN"/>
              <a:t>“</a:t>
            </a:r>
            <a:r>
              <a:rPr lang="zh-CN" altLang="en-US"/>
              <a:t>客户为什么需要你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页面标题：关键词不是找出来的是推导出来的</a:t>
            </a:r>
          </a:p>
          <a:p>
            <a:r>
              <a:t>页面布局说明：角色、场景、问题、表达的推导链。</a:t>
            </a:r>
          </a:p>
          <a:p>
            <a:r>
              <a:t>图片建议：不使用图片。用产品界面式模块、细线、矩阵或流程表达。</a:t>
            </a:r>
          </a:p>
          <a:p>
            <a:r>
              <a:t>图表建议：derive</a:t>
            </a:r>
          </a:p>
          <a:p>
            <a:r>
              <a:t>文案内容：关键词不是找出来的 是推导出来的 / 关键词是问题的影子。</a:t>
            </a:r>
          </a:p>
          <a:p>
            <a:r>
              <a:t>演讲者备注：这页只讲一个判断，不展开讲方法。 用创始人口吻表达：官网不是视觉项目，而是企业知识系统项目。 反复把听众带回核心观点：SEO和GEO不是两个项目，而是一套知识体系建设后的两个结果。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页面标题：关键词地图模板</a:t>
            </a:r>
          </a:p>
          <a:p>
            <a:r>
              <a:t>页面布局说明：四列表格模板：角色、场景、问题、关键词。</a:t>
            </a:r>
          </a:p>
          <a:p>
            <a:r>
              <a:t>图片建议：不使用图片。用产品界面式模块、细线、矩阵或流程表达。</a:t>
            </a:r>
          </a:p>
          <a:p>
            <a:r>
              <a:t>图表建议：keywordMap</a:t>
            </a:r>
          </a:p>
          <a:p>
            <a:r>
              <a:t>文案内容：关键词地图模板 / 先填问题，再填词。</a:t>
            </a:r>
          </a:p>
          <a:p>
            <a:r>
              <a:t>演讲者备注：这页只讲一个判断，不展开讲方法。 用创始人口吻表达：官网不是视觉项目，而是企业知识系统项目。 反复把听众带回核心观点：SEO和GEO不是两个项目，而是一套知识体系建设后的两个结果。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页面标题：客户旅程问题地图</a:t>
            </a:r>
          </a:p>
          <a:p>
            <a:r>
              <a:t>页面布局说明：五阶段横向问题矩阵。</a:t>
            </a:r>
          </a:p>
          <a:p>
            <a:r>
              <a:t>图片建议：不使用图片。用产品界面式模块、细线、矩阵或流程表达。</a:t>
            </a:r>
          </a:p>
          <a:p>
            <a:r>
              <a:t>图表建议：journeyMap</a:t>
            </a:r>
          </a:p>
          <a:p>
            <a:r>
              <a:t>文案内容：客户旅程问题地图 / 旅程不是漏斗，是问题序列。</a:t>
            </a:r>
          </a:p>
          <a:p>
            <a:r>
              <a:t>演讲者备注：这页只讲一个判断，不展开讲方法。 用创始人口吻表达：官网不是视觉项目，而是企业知识系统项目。 反复把听众带回核心观点：SEO和GEO不是两个项目，而是一套知识体系建设后的两个结果。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只要企业知识系统建设得足够清楚，未来入口怎么变都没那么可怕。</a:t>
            </a:r>
            <a:endParaRPr lang="zh-CN" altLang="en-US"/>
          </a:p>
          <a:p>
            <a:r>
              <a:rPr lang="zh-CN" altLang="en-US"/>
              <a:t>因为不管客户从搜索引擎来，还是从</a:t>
            </a:r>
            <a:r>
              <a:rPr lang="en-US" altLang="zh-CN"/>
              <a:t> AI </a:t>
            </a:r>
            <a:r>
              <a:rPr lang="zh-CN" altLang="en-US"/>
              <a:t>问答来，还是从销售链接来，他们看到的都是同一套清晰、可信、可引用的信息。</a:t>
            </a:r>
            <a:endParaRPr lang="zh-CN" altLang="en-US"/>
          </a:p>
          <a:p>
            <a:r>
              <a:rPr lang="zh-CN" altLang="en-US"/>
              <a:t>也可以改成更直白的一句：</a:t>
            </a:r>
            <a:endParaRPr lang="zh-CN" altLang="en-US"/>
          </a:p>
          <a:p>
            <a:r>
              <a:rPr lang="zh-CN" altLang="en-US"/>
              <a:t>知识体系越清楚，流量入口越不受限制。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企业的知识系统构建</a:t>
            </a:r>
            <a:r>
              <a:rPr lang="en-US" altLang="zh-CN"/>
              <a:t>，</a:t>
            </a:r>
            <a:r>
              <a:rPr lang="zh-CN" altLang="en-US"/>
              <a:t>不在于庞大，</a:t>
            </a:r>
            <a:r>
              <a:rPr lang="en-US" altLang="zh-CN"/>
              <a:t> </a:t>
            </a:r>
            <a:r>
              <a:rPr lang="zh-CN" altLang="en-US"/>
              <a:t>在于清晰</a:t>
            </a:r>
            <a:r>
              <a:rPr lang="en-US" altLang="zh-CN"/>
              <a:t>。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页面标题：我相信AI最终会理解品牌</a:t>
            </a:r>
          </a:p>
          <a:p>
            <a:r>
              <a:t>页面布局说明：品牌语义四层结构。</a:t>
            </a:r>
          </a:p>
          <a:p>
            <a:r>
              <a:t>图片建议：不使用图片。用产品界面式模块、细线、矩阵或流程表达。</a:t>
            </a:r>
          </a:p>
          <a:p>
            <a:r>
              <a:t>图表建议：brandStack</a:t>
            </a:r>
          </a:p>
          <a:p>
            <a:r>
              <a:t>文案内容：我相信AI 最终会理解品牌 / 前提是品牌足够一致。</a:t>
            </a:r>
          </a:p>
          <a:p>
            <a:r>
              <a:t>演讲者备注：这页只讲一个判断，不展开讲方法。 用创始人口吻表达：官网不是视觉项目，而是企业知识系统项目。 反复把听众带回核心观点：SEO和GEO不是两个项目，而是一套知识体系建设后的两个结果。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有的官网可以趁着这个契机重新做</a:t>
            </a:r>
            <a:r>
              <a:rPr lang="en-US" altLang="zh-CN"/>
              <a:t>，</a:t>
            </a:r>
            <a:r>
              <a:rPr lang="zh-CN" altLang="en-US"/>
              <a:t>有的官网可以进行改版</a:t>
            </a:r>
            <a:r>
              <a:rPr lang="en-US" altLang="zh-CN"/>
              <a:t>，</a:t>
            </a:r>
            <a:r>
              <a:rPr lang="zh-CN" altLang="en-US"/>
              <a:t>改版的目的并不是为了更好看</a:t>
            </a:r>
            <a:r>
              <a:rPr lang="en-US" altLang="zh-CN"/>
              <a:t>，</a:t>
            </a:r>
            <a:r>
              <a:rPr lang="zh-CN" altLang="en-US"/>
              <a:t>而是要加强官网的价值</a:t>
            </a:r>
            <a:r>
              <a:rPr lang="en-US" altLang="zh-CN"/>
              <a:t>。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页面标题：案例页派安盈占位</a:t>
            </a:r>
          </a:p>
          <a:p>
            <a:r>
              <a:t>页面布局说明：案例结构占位，不使用任何logo。</a:t>
            </a:r>
          </a:p>
          <a:p>
            <a:r>
              <a:t>图片建议：不使用图片。用产品界面式模块、细线、矩阵或流程表达。</a:t>
            </a:r>
          </a:p>
          <a:p>
            <a:r>
              <a:t>图表建议：caseTemplate</a:t>
            </a:r>
          </a:p>
          <a:p>
            <a:r>
              <a:t>文案内容：案例页 派安盈占位 / 案例不是故事，是证据资产。</a:t>
            </a:r>
          </a:p>
          <a:p>
            <a:r>
              <a:t>演讲者备注：这页只讲一个判断，不展开讲方法。 用创始人口吻表达：官网不是视觉项目，而是企业知识系统项目。 反复把听众带回核心观点：SEO和GEO不是两个项目，而是一套知识体系建设后的两个结果。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页面标题：AI最值得使用的不是对话</a:t>
            </a:r>
          </a:p>
          <a:p>
            <a:r>
              <a:t>页面布局说明：知识生产流水线，右侧图片占位。</a:t>
            </a:r>
          </a:p>
          <a:p>
            <a:r>
              <a:t>图片建议：预留可替换 PHOTO SLOT。建议使用自有城市、道路、工厂、机场、建筑或人物背影摄影。</a:t>
            </a:r>
          </a:p>
          <a:p>
            <a:r>
              <a:t>图表建议：pipelinePhoto</a:t>
            </a:r>
          </a:p>
          <a:p>
            <a:r>
              <a:t>文案内容：AI最值得使用的 不是对话 / 而是工程管理。</a:t>
            </a:r>
          </a:p>
          <a:p>
            <a:r>
              <a:t>演讲者备注：这页只讲一个判断，不展开讲方法。 用创始人口吻表达：官网不是视觉项目，而是企业知识系统项目。 反复把听众带回核心观点：SEO和GEO不是两个项目，而是一套知识体系建设后的两个结果。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>
                <a:sym typeface="+mn-ea"/>
              </a:rPr>
              <a:t>官网的访客变少了</a:t>
            </a:r>
            <a:r>
              <a:rPr lang="en-US" altLang="zh-CN">
                <a:sym typeface="+mn-ea"/>
              </a:rPr>
              <a:t>。</a:t>
            </a:r>
            <a:endParaRPr lang="en-US" altLang="zh-CN"/>
          </a:p>
          <a:p>
            <a:endParaRPr lang="en-US" altLang="zh-CN"/>
          </a:p>
          <a:p>
            <a:r>
              <a:rPr lang="zh-CN" altLang="en-US">
                <a:sym typeface="+mn-ea"/>
              </a:rPr>
              <a:t>搜索引擎的用户变少了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以科技行业为主</a:t>
            </a:r>
            <a:r>
              <a:rPr lang="en-US" altLang="zh-CN">
                <a:sym typeface="+mn-ea"/>
              </a:rPr>
              <a:t>。</a:t>
            </a:r>
            <a:r>
              <a:rPr lang="zh-CN" altLang="en-US">
                <a:sym typeface="+mn-ea"/>
              </a:rPr>
              <a:t>因为大家开始把疑问拆分了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认知类给了</a:t>
            </a:r>
            <a:r>
              <a:rPr lang="en-US" altLang="zh-CN">
                <a:sym typeface="+mn-ea"/>
              </a:rPr>
              <a:t>AI</a:t>
            </a:r>
            <a:r>
              <a:rPr lang="zh-CN" altLang="en-US">
                <a:ea typeface="宋体" charset="0"/>
                <a:sym typeface="+mn-ea"/>
              </a:rPr>
              <a:t>，寻找目的地类的需求还留在搜索引擎</a:t>
            </a:r>
            <a:r>
              <a:rPr lang="en-US" altLang="zh-CN">
                <a:ea typeface="宋体" charset="0"/>
                <a:sym typeface="+mn-ea"/>
              </a:rPr>
              <a:t>。</a:t>
            </a:r>
            <a:endParaRPr lang="en-US" altLang="zh-CN">
              <a:ea typeface="宋体" charset="0"/>
            </a:endParaRPr>
          </a:p>
          <a:p>
            <a:r>
              <a:rPr lang="zh-CN" altLang="en-US">
                <a:ea typeface="宋体" charset="0"/>
                <a:sym typeface="+mn-ea"/>
              </a:rPr>
              <a:t>你从</a:t>
            </a:r>
            <a:r>
              <a:rPr lang="en-US" altLang="zh-CN">
                <a:ea typeface="宋体" charset="0"/>
                <a:sym typeface="+mn-ea"/>
              </a:rPr>
              <a:t>SEM</a:t>
            </a:r>
            <a:r>
              <a:rPr lang="zh-CN" altLang="en-US">
                <a:ea typeface="宋体" charset="0"/>
                <a:sym typeface="+mn-ea"/>
              </a:rPr>
              <a:t>的关键词上看</a:t>
            </a:r>
            <a:r>
              <a:rPr lang="en-US" altLang="zh-CN">
                <a:ea typeface="宋体" charset="0"/>
                <a:sym typeface="+mn-ea"/>
              </a:rPr>
              <a:t>，</a:t>
            </a:r>
            <a:r>
              <a:rPr lang="zh-CN" altLang="en-US">
                <a:ea typeface="宋体" charset="0"/>
                <a:sym typeface="+mn-ea"/>
              </a:rPr>
              <a:t>品牌词的力量还在</a:t>
            </a:r>
            <a:r>
              <a:rPr lang="en-US" altLang="zh-CN">
                <a:ea typeface="宋体" charset="0"/>
                <a:sym typeface="+mn-ea"/>
              </a:rPr>
              <a:t>，</a:t>
            </a:r>
            <a:r>
              <a:rPr lang="zh-CN" altLang="en-US">
                <a:ea typeface="宋体" charset="0"/>
                <a:sym typeface="+mn-ea"/>
              </a:rPr>
              <a:t>业务词最大的问题在于钱花不出去</a:t>
            </a:r>
            <a:r>
              <a:rPr lang="en-US" altLang="zh-CN">
                <a:ea typeface="宋体" charset="0"/>
                <a:sym typeface="+mn-ea"/>
              </a:rPr>
              <a:t>。</a:t>
            </a:r>
            <a:endParaRPr lang="en-US" altLang="zh-CN">
              <a:ea typeface="宋体" charset="0"/>
            </a:endParaRPr>
          </a:p>
          <a:p>
            <a:endParaRPr lang="en-US" altLang="zh-CN"/>
          </a:p>
          <a:p>
            <a:r>
              <a:rPr lang="en-US" altLang="zh-CN">
                <a:sym typeface="+mn-ea"/>
              </a:rPr>
              <a:t>1、</a:t>
            </a:r>
            <a:r>
              <a:rPr lang="zh-CN" altLang="en-US">
                <a:sym typeface="+mn-ea"/>
              </a:rPr>
              <a:t>自然流量变少了</a:t>
            </a:r>
            <a:endParaRPr lang="zh-CN" altLang="en-US"/>
          </a:p>
          <a:p>
            <a:r>
              <a:rPr lang="en-US" altLang="zh-CN">
                <a:sym typeface="+mn-ea"/>
              </a:rPr>
              <a:t>2、SEM</a:t>
            </a:r>
            <a:r>
              <a:rPr lang="zh-CN" altLang="en-US">
                <a:sym typeface="+mn-ea"/>
              </a:rPr>
              <a:t>流量变少了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ym typeface="+mn-ea"/>
              </a:rPr>
              <a:t>结论是官网的流量变少了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但是也有好处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就是流量质量变好了</a:t>
            </a:r>
            <a:r>
              <a:rPr lang="en-US" altLang="zh-CN">
                <a:sym typeface="+mn-ea"/>
              </a:rPr>
              <a:t>。</a:t>
            </a:r>
            <a:endParaRPr lang="en-US" altLang="zh-CN"/>
          </a:p>
          <a:p>
            <a:r>
              <a:rPr lang="zh-CN" altLang="en-US">
                <a:sym typeface="+mn-ea"/>
              </a:rPr>
              <a:t>为什么</a:t>
            </a:r>
            <a:r>
              <a:rPr lang="en-US" altLang="zh-CN">
                <a:sym typeface="+mn-ea"/>
              </a:rPr>
              <a:t>？</a:t>
            </a:r>
            <a:endParaRPr lang="en-US" altLang="zh-CN"/>
          </a:p>
          <a:p>
            <a:endParaRPr lang="en-US" altLang="zh-CN"/>
          </a:p>
          <a:p>
            <a:r>
              <a:rPr lang="zh-CN" altLang="en-US">
                <a:sym typeface="+mn-ea"/>
              </a:rPr>
              <a:t>因为认知类的疑问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处在客户旅程的早期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寻找目的地</a:t>
            </a:r>
            <a:r>
              <a:rPr lang="en-US" altLang="zh-CN">
                <a:sym typeface="+mn-ea"/>
              </a:rPr>
              <a:t>（</a:t>
            </a:r>
            <a:r>
              <a:rPr lang="zh-CN" altLang="en-US">
                <a:sym typeface="+mn-ea"/>
              </a:rPr>
              <a:t>品牌官网类</a:t>
            </a:r>
            <a:r>
              <a:rPr lang="en-US" altLang="zh-CN">
                <a:sym typeface="+mn-ea"/>
              </a:rPr>
              <a:t>）</a:t>
            </a:r>
            <a:r>
              <a:rPr lang="zh-CN" altLang="en-US">
                <a:sym typeface="+mn-ea"/>
              </a:rPr>
              <a:t>的信息处于客户旅程的后期，所以质量会变好</a:t>
            </a:r>
            <a:r>
              <a:rPr lang="en-US" altLang="zh-CN">
                <a:sym typeface="+mn-ea"/>
              </a:rPr>
              <a:t>。</a:t>
            </a:r>
            <a:endParaRPr lang="en-US" altLang="zh-CN"/>
          </a:p>
          <a:p>
            <a:r>
              <a:rPr lang="zh-CN" altLang="en-US">
                <a:sym typeface="+mn-ea"/>
              </a:rPr>
              <a:t>这属于改变么</a:t>
            </a:r>
            <a:r>
              <a:rPr lang="en-US" altLang="zh-CN">
                <a:sym typeface="+mn-ea"/>
              </a:rPr>
              <a:t>？</a:t>
            </a:r>
            <a:endParaRPr lang="en-US" altLang="zh-CN"/>
          </a:p>
          <a:p>
            <a:endParaRPr lang="en-US" altLang="zh-CN"/>
          </a:p>
          <a:p>
            <a:r>
              <a:rPr lang="zh-CN" altLang="en-US">
                <a:sym typeface="+mn-ea"/>
              </a:rPr>
              <a:t>在我看来</a:t>
            </a:r>
            <a:r>
              <a:rPr lang="en-US" altLang="zh-CN">
                <a:sym typeface="+mn-ea"/>
              </a:rPr>
              <a:t>，</a:t>
            </a:r>
            <a:r>
              <a:rPr lang="zh-CN" altLang="en-US">
                <a:sym typeface="+mn-ea"/>
              </a:rPr>
              <a:t>这属于回到了最应该存在的原始的样子</a:t>
            </a:r>
            <a:r>
              <a:rPr lang="en-US" altLang="zh-CN">
                <a:sym typeface="+mn-ea"/>
              </a:rPr>
              <a:t>。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这不是简单的</a:t>
            </a:r>
            <a:r>
              <a:rPr lang="en-US" altLang="zh-CN"/>
              <a:t>“</a:t>
            </a:r>
            <a:r>
              <a:rPr lang="zh-CN" altLang="en-US"/>
              <a:t>搜索流量变差了</a:t>
            </a:r>
            <a:r>
              <a:rPr lang="en-US" altLang="zh-CN"/>
              <a:t>”</a:t>
            </a:r>
            <a:r>
              <a:rPr lang="zh-CN" altLang="en-US"/>
              <a:t>，而是搜索引擎正在回到它最原始、也最有价值的角色：帮用户找到明确目的地。</a:t>
            </a:r>
            <a:endParaRPr lang="zh-CN" altLang="en-US"/>
          </a:p>
          <a:p>
            <a:r>
              <a:rPr lang="zh-CN" altLang="en-US"/>
              <a:t>搜索不是消失，而是回到</a:t>
            </a:r>
            <a:r>
              <a:rPr lang="en-US" altLang="zh-CN"/>
              <a:t>“</a:t>
            </a:r>
            <a:r>
              <a:rPr lang="zh-CN" altLang="en-US"/>
              <a:t>目的地入口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认知类搜索正在被</a:t>
            </a:r>
            <a:r>
              <a:rPr lang="en-US" altLang="zh-CN"/>
              <a:t>AI</a:t>
            </a:r>
            <a:r>
              <a:rPr lang="zh-CN" altLang="en-US"/>
              <a:t>接管</a:t>
            </a:r>
            <a:endParaRPr lang="zh-CN" altLang="en-US"/>
          </a:p>
          <a:p>
            <a:r>
              <a:rPr lang="zh-CN" altLang="en-US"/>
              <a:t>用户问</a:t>
            </a:r>
            <a:r>
              <a:rPr lang="en-US" altLang="zh-CN"/>
              <a:t>“</a:t>
            </a:r>
            <a:r>
              <a:rPr lang="zh-CN" altLang="en-US"/>
              <a:t>是什么、为什么、怎么选</a:t>
            </a:r>
            <a:r>
              <a:rPr lang="en-US" altLang="zh-CN"/>
              <a:t>”</a:t>
            </a:r>
            <a:r>
              <a:rPr lang="zh-CN" altLang="en-US"/>
              <a:t>时，</a:t>
            </a:r>
            <a:r>
              <a:rPr lang="en-US" altLang="zh-CN"/>
              <a:t>AI</a:t>
            </a:r>
            <a:r>
              <a:rPr lang="zh-CN" altLang="en-US"/>
              <a:t>可以直接给出答案。</a:t>
            </a:r>
            <a:endParaRPr lang="zh-CN" altLang="en-US"/>
          </a:p>
          <a:p>
            <a:r>
              <a:rPr lang="zh-CN" altLang="en-US"/>
              <a:t>搜索引擎留下的是更明确的需求</a:t>
            </a:r>
            <a:r>
              <a:rPr lang="en-US" altLang="zh-CN"/>
              <a:t>。</a:t>
            </a:r>
            <a:endParaRPr lang="en-US" altLang="zh-CN"/>
          </a:p>
          <a:p>
            <a:endParaRPr lang="zh-CN" altLang="en-US"/>
          </a:p>
          <a:p>
            <a:r>
              <a:rPr lang="zh-CN" altLang="en-US"/>
              <a:t>用户搜索品牌名、官网、产品页、服务入口时，已经不只是</a:t>
            </a:r>
            <a:r>
              <a:rPr lang="en-US" altLang="zh-CN"/>
              <a:t>“</a:t>
            </a:r>
            <a:r>
              <a:rPr lang="zh-CN" altLang="en-US"/>
              <a:t>了解</a:t>
            </a:r>
            <a:r>
              <a:rPr lang="en-US" altLang="zh-CN"/>
              <a:t>”</a:t>
            </a:r>
            <a:r>
              <a:rPr lang="zh-CN" altLang="en-US"/>
              <a:t>，而是在</a:t>
            </a:r>
            <a:r>
              <a:rPr lang="en-US" altLang="zh-CN"/>
              <a:t>“</a:t>
            </a:r>
            <a:r>
              <a:rPr lang="zh-CN" altLang="en-US"/>
              <a:t>寻找目的地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因此剩下的流量质量更高</a:t>
            </a:r>
            <a:endParaRPr lang="zh-CN" altLang="en-US"/>
          </a:p>
          <a:p>
            <a:r>
              <a:rPr lang="zh-CN" altLang="en-US"/>
              <a:t>这部分用户通常处在客户旅程后期，意图更清晰，转化可能性更强。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一句话结论</a:t>
            </a:r>
            <a:endParaRPr lang="zh-CN" altLang="en-US"/>
          </a:p>
          <a:p>
            <a:r>
              <a:rPr lang="zh-CN" altLang="en-US"/>
              <a:t>这不是搜索的衰退，而是搜索回到了它最应该存在的样子：从</a:t>
            </a:r>
            <a:r>
              <a:rPr lang="en-US" altLang="zh-CN"/>
              <a:t>“</a:t>
            </a:r>
            <a:r>
              <a:rPr lang="zh-CN" altLang="en-US"/>
              <a:t>回答所有问题</a:t>
            </a:r>
            <a:r>
              <a:rPr lang="en-US" altLang="zh-CN"/>
              <a:t>”</a:t>
            </a:r>
            <a:r>
              <a:rPr lang="zh-CN" altLang="en-US"/>
              <a:t>，回到</a:t>
            </a:r>
            <a:r>
              <a:rPr lang="en-US" altLang="zh-CN"/>
              <a:t>“</a:t>
            </a:r>
            <a:r>
              <a:rPr lang="zh-CN" altLang="en-US"/>
              <a:t>连接明确需求与真实目的地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也可以更锋利一点：</a:t>
            </a:r>
            <a:endParaRPr lang="zh-CN" altLang="en-US"/>
          </a:p>
          <a:p>
            <a:r>
              <a:rPr lang="en-US" altLang="zh-CN"/>
              <a:t>AI</a:t>
            </a:r>
            <a:r>
              <a:rPr lang="zh-CN" altLang="en-US"/>
              <a:t>拿走了认知，搜索留下了意图。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作为品牌方，这件事做好了，核心收获不是</a:t>
            </a:r>
            <a:r>
              <a:rPr lang="en-US" altLang="zh-CN"/>
              <a:t>“</a:t>
            </a:r>
            <a:r>
              <a:rPr lang="zh-CN" altLang="en-US"/>
              <a:t>多一点爬虫访问</a:t>
            </a:r>
            <a:r>
              <a:rPr lang="en-US" altLang="zh-CN"/>
              <a:t>”</a:t>
            </a:r>
            <a:r>
              <a:rPr lang="zh-CN" altLang="en-US"/>
              <a:t>，而是：品牌在</a:t>
            </a:r>
            <a:r>
              <a:rPr lang="en-US" altLang="zh-CN"/>
              <a:t>AI</a:t>
            </a:r>
            <a:r>
              <a:rPr lang="zh-CN" altLang="en-US"/>
              <a:t>世界里的可见度、可信度和转化入口都会变强。</a:t>
            </a:r>
            <a:endParaRPr lang="zh-CN" altLang="en-US"/>
          </a:p>
          <a:p>
            <a:r>
              <a:rPr lang="zh-CN" altLang="en-US"/>
              <a:t>可以总结成这几条：</a:t>
            </a:r>
            <a:endParaRPr lang="zh-CN" altLang="en-US"/>
          </a:p>
          <a:p>
            <a:r>
              <a:rPr lang="en-US" altLang="zh-CN"/>
              <a:t>1. </a:t>
            </a:r>
            <a:r>
              <a:rPr lang="zh-CN" altLang="en-US"/>
              <a:t>被</a:t>
            </a:r>
            <a:r>
              <a:rPr lang="en-US" altLang="zh-CN"/>
              <a:t>AI</a:t>
            </a:r>
            <a:r>
              <a:rPr lang="zh-CN" altLang="en-US"/>
              <a:t>正确理解</a:t>
            </a:r>
            <a:endParaRPr lang="zh-CN" altLang="en-US"/>
          </a:p>
          <a:p>
            <a:r>
              <a:rPr lang="en-US" altLang="zh-CN"/>
              <a:t>AI</a:t>
            </a:r>
            <a:r>
              <a:rPr lang="zh-CN" altLang="en-US"/>
              <a:t>在回答用户问题时，不再只依赖第三方文章、论坛、媒体报道，而是能从官网获取准确的一手信息。</a:t>
            </a:r>
            <a:endParaRPr lang="zh-CN" altLang="en-US"/>
          </a:p>
          <a:p>
            <a:r>
              <a:rPr lang="zh-CN" altLang="en-US"/>
              <a:t>收获：减少品牌被误解、被过时信息定义、被竞品信息带偏。</a:t>
            </a:r>
            <a:endParaRPr lang="zh-CN" altLang="en-US"/>
          </a:p>
          <a:p>
            <a:r>
              <a:rPr lang="en-US" altLang="zh-CN"/>
              <a:t>2. </a:t>
            </a:r>
            <a:r>
              <a:rPr lang="zh-CN" altLang="en-US"/>
              <a:t>被</a:t>
            </a:r>
            <a:r>
              <a:rPr lang="en-US" altLang="zh-CN"/>
              <a:t>AI</a:t>
            </a:r>
            <a:r>
              <a:rPr lang="zh-CN" altLang="en-US"/>
              <a:t>更高频提及</a:t>
            </a:r>
            <a:endParaRPr lang="zh-CN" altLang="en-US"/>
          </a:p>
          <a:p>
            <a:r>
              <a:rPr lang="zh-CN" altLang="en-US"/>
              <a:t>当官网内容足够清晰、结构化、权威，</a:t>
            </a:r>
            <a:r>
              <a:rPr lang="en-US" altLang="zh-CN"/>
              <a:t>AI</a:t>
            </a:r>
            <a:r>
              <a:rPr lang="zh-CN" altLang="en-US"/>
              <a:t>更容易把品牌纳入答案、推荐、对比和解释里。</a:t>
            </a:r>
            <a:endParaRPr lang="zh-CN" altLang="en-US"/>
          </a:p>
          <a:p>
            <a:r>
              <a:rPr lang="zh-CN" altLang="en-US"/>
              <a:t>收获：在用户还没进入搜索结果页之前，品牌就已经进入候选名单。</a:t>
            </a:r>
            <a:endParaRPr lang="zh-CN" altLang="en-US"/>
          </a:p>
          <a:p>
            <a:r>
              <a:rPr lang="en-US" altLang="zh-CN"/>
              <a:t>3. </a:t>
            </a:r>
            <a:r>
              <a:rPr lang="zh-CN" altLang="en-US"/>
              <a:t>把认知流量转化为</a:t>
            </a:r>
            <a:r>
              <a:rPr lang="en-US" altLang="zh-CN"/>
              <a:t>AI</a:t>
            </a:r>
            <a:r>
              <a:rPr lang="zh-CN" altLang="en-US"/>
              <a:t>曝光</a:t>
            </a:r>
            <a:endParaRPr lang="zh-CN" altLang="en-US"/>
          </a:p>
          <a:p>
            <a:r>
              <a:rPr lang="zh-CN" altLang="en-US"/>
              <a:t>过去用户会搜索问题、点击内容、了解品牌；现在这部分认知过程可能发生在</a:t>
            </a:r>
            <a:r>
              <a:rPr lang="en-US" altLang="zh-CN"/>
              <a:t>AI</a:t>
            </a:r>
            <a:r>
              <a:rPr lang="zh-CN" altLang="en-US"/>
              <a:t>里。</a:t>
            </a:r>
            <a:endParaRPr lang="zh-CN" altLang="en-US"/>
          </a:p>
          <a:p>
            <a:r>
              <a:rPr lang="zh-CN" altLang="en-US"/>
              <a:t>收获：即使人类访客减少，品牌仍然能在</a:t>
            </a:r>
            <a:r>
              <a:rPr lang="en-US" altLang="zh-CN"/>
              <a:t>AI</a:t>
            </a:r>
            <a:r>
              <a:rPr lang="zh-CN" altLang="en-US"/>
              <a:t>答案中获得</a:t>
            </a:r>
            <a:r>
              <a:rPr lang="en-US" altLang="zh-CN"/>
              <a:t>“</a:t>
            </a:r>
            <a:r>
              <a:rPr lang="zh-CN" altLang="en-US"/>
              <a:t>前置曝光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  <a:p>
            <a:r>
              <a:rPr lang="en-US" altLang="zh-CN"/>
              <a:t>4. </a:t>
            </a:r>
            <a:r>
              <a:rPr lang="zh-CN" altLang="en-US"/>
              <a:t>承接更高意图用户</a:t>
            </a:r>
            <a:endParaRPr lang="zh-CN" altLang="en-US"/>
          </a:p>
          <a:p>
            <a:r>
              <a:rPr lang="zh-CN" altLang="en-US"/>
              <a:t>当用户通过</a:t>
            </a:r>
            <a:r>
              <a:rPr lang="en-US" altLang="zh-CN"/>
              <a:t>AI</a:t>
            </a:r>
            <a:r>
              <a:rPr lang="zh-CN" altLang="en-US"/>
              <a:t>完成理解和筛选后，真正点击官网的人往往已经更接近行动。</a:t>
            </a:r>
            <a:endParaRPr lang="zh-CN" altLang="en-US"/>
          </a:p>
          <a:p>
            <a:r>
              <a:rPr lang="zh-CN" altLang="en-US"/>
              <a:t>收获：访问量可能变少，但线索质量、咨询意愿、转化率可能变高。</a:t>
            </a:r>
            <a:endParaRPr lang="zh-CN" altLang="en-US"/>
          </a:p>
          <a:p>
            <a:r>
              <a:rPr lang="en-US" altLang="zh-CN"/>
              <a:t>5. </a:t>
            </a:r>
            <a:r>
              <a:rPr lang="zh-CN" altLang="en-US"/>
              <a:t>建立品牌的长期信源资产</a:t>
            </a:r>
            <a:endParaRPr lang="zh-CN" altLang="en-US"/>
          </a:p>
          <a:p>
            <a:r>
              <a:rPr lang="zh-CN" altLang="en-US"/>
              <a:t>官网会变成</a:t>
            </a:r>
            <a:r>
              <a:rPr lang="en-US" altLang="zh-CN"/>
              <a:t>AI</a:t>
            </a:r>
            <a:r>
              <a:rPr lang="zh-CN" altLang="en-US"/>
              <a:t>持续学习品牌的核心资料库，包括产品、能力、案例、价格、服务范围、资质、观点。</a:t>
            </a:r>
            <a:endParaRPr lang="zh-CN" altLang="en-US"/>
          </a:p>
          <a:p>
            <a:r>
              <a:rPr lang="zh-CN" altLang="en-US"/>
              <a:t>收获：这是一种新的品牌基础设施，越早建设，越容易形成长期优势。</a:t>
            </a:r>
            <a:endParaRPr lang="zh-CN" altLang="en-US"/>
          </a:p>
          <a:p>
            <a:r>
              <a:rPr lang="zh-CN" altLang="en-US"/>
              <a:t>可以放进</a:t>
            </a:r>
            <a:r>
              <a:rPr lang="en-US" altLang="zh-CN"/>
              <a:t>PPT</a:t>
            </a:r>
            <a:r>
              <a:rPr lang="zh-CN" altLang="en-US"/>
              <a:t>的一句话：</a:t>
            </a:r>
            <a:endParaRPr lang="zh-CN" altLang="en-US"/>
          </a:p>
          <a:p>
            <a:r>
              <a:rPr lang="zh-CN" altLang="en-US"/>
              <a:t>做好官网的</a:t>
            </a:r>
            <a:r>
              <a:rPr lang="en-US" altLang="zh-CN"/>
              <a:t>AI</a:t>
            </a:r>
            <a:r>
              <a:rPr lang="zh-CN" altLang="en-US"/>
              <a:t>信源建设，本质上是在争夺未来</a:t>
            </a:r>
            <a:r>
              <a:rPr lang="en-US" altLang="zh-CN"/>
              <a:t>AI</a:t>
            </a:r>
            <a:r>
              <a:rPr lang="zh-CN" altLang="en-US"/>
              <a:t>答案里的品牌解释权、推荐权和转化入口。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做好官网的</a:t>
            </a:r>
            <a:r>
              <a:rPr lang="en-US" altLang="zh-CN"/>
              <a:t>AI</a:t>
            </a:r>
            <a:r>
              <a:rPr lang="zh-CN" altLang="en-US"/>
              <a:t>信源建设，本质上是在争夺未来</a:t>
            </a:r>
            <a:r>
              <a:rPr lang="en-US" altLang="zh-CN"/>
              <a:t>AI</a:t>
            </a:r>
            <a:r>
              <a:rPr lang="zh-CN" altLang="en-US"/>
              <a:t>答案里的品牌解释权、推荐权和转化入口。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衡量改版前后，可以分三层。</a:t>
            </a:r>
            <a:endParaRPr lang="zh-CN" altLang="en-US"/>
          </a:p>
          <a:p>
            <a:r>
              <a:rPr lang="en-US" altLang="zh-CN"/>
              <a:t>1. AI</a:t>
            </a:r>
            <a:r>
              <a:rPr lang="zh-CN" altLang="en-US"/>
              <a:t>是否</a:t>
            </a:r>
            <a:r>
              <a:rPr lang="en-US" altLang="zh-CN"/>
              <a:t>“</a:t>
            </a:r>
            <a:r>
              <a:rPr lang="zh-CN" altLang="en-US"/>
              <a:t>知道你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看品牌在</a:t>
            </a:r>
            <a:r>
              <a:rPr lang="en-US" altLang="zh-CN"/>
              <a:t>AI</a:t>
            </a:r>
            <a:r>
              <a:rPr lang="zh-CN" altLang="en-US"/>
              <a:t>答案里的出现频率。</a:t>
            </a:r>
            <a:endParaRPr lang="zh-CN" altLang="en-US"/>
          </a:p>
          <a:p>
            <a:r>
              <a:rPr lang="zh-CN" altLang="en-US"/>
              <a:t>可以设计一组固定问题，每月测试一次，比如：</a:t>
            </a:r>
            <a:endParaRPr lang="zh-CN" altLang="en-US"/>
          </a:p>
          <a:p>
            <a:r>
              <a:rPr lang="en-US" altLang="zh-CN"/>
              <a:t>“XX</a:t>
            </a:r>
            <a:r>
              <a:rPr lang="zh-CN" altLang="en-US"/>
              <a:t>行业有哪些品牌值得了解？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en-US" altLang="zh-CN"/>
              <a:t>“XX</a:t>
            </a:r>
            <a:r>
              <a:rPr lang="zh-CN" altLang="en-US"/>
              <a:t>品牌是做什么的？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en-US" altLang="zh-CN"/>
              <a:t>“XX</a:t>
            </a:r>
            <a:r>
              <a:rPr lang="zh-CN" altLang="en-US"/>
              <a:t>品牌和竞品</a:t>
            </a:r>
            <a:r>
              <a:rPr lang="en-US" altLang="zh-CN"/>
              <a:t>A</a:t>
            </a:r>
            <a:r>
              <a:rPr lang="zh-CN" altLang="en-US"/>
              <a:t>有什么区别？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en-US" altLang="zh-CN"/>
              <a:t>“XX</a:t>
            </a:r>
            <a:r>
              <a:rPr lang="zh-CN" altLang="en-US"/>
              <a:t>场景下推荐哪些解决方案？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en-US" altLang="zh-CN"/>
              <a:t>“XX</a:t>
            </a:r>
            <a:r>
              <a:rPr lang="zh-CN" altLang="en-US"/>
              <a:t>品牌官网是什么？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记录改版前后：</a:t>
            </a:r>
            <a:endParaRPr lang="zh-CN" altLang="en-US"/>
          </a:p>
          <a:p>
            <a:r>
              <a:rPr lang="zh-CN" altLang="en-US"/>
              <a:t>品牌是否被提到</a:t>
            </a:r>
            <a:endParaRPr lang="zh-CN" altLang="en-US"/>
          </a:p>
          <a:p>
            <a:r>
              <a:rPr lang="zh-CN" altLang="en-US"/>
              <a:t>排名位置是否更靠前</a:t>
            </a:r>
            <a:endParaRPr lang="zh-CN" altLang="en-US"/>
          </a:p>
          <a:p>
            <a:r>
              <a:rPr lang="zh-CN" altLang="en-US"/>
              <a:t>描述是否准确</a:t>
            </a:r>
            <a:endParaRPr lang="zh-CN" altLang="en-US"/>
          </a:p>
          <a:p>
            <a:r>
              <a:rPr lang="zh-CN" altLang="en-US"/>
              <a:t>是否进入推荐名单</a:t>
            </a:r>
            <a:endParaRPr lang="zh-CN" altLang="en-US"/>
          </a:p>
          <a:p>
            <a:r>
              <a:rPr lang="zh-CN" altLang="en-US"/>
              <a:t>是否和正确品类绑定</a:t>
            </a:r>
            <a:endParaRPr lang="zh-CN" altLang="en-US"/>
          </a:p>
          <a:p>
            <a:r>
              <a:rPr lang="zh-CN" altLang="en-US"/>
              <a:t>这叫：</a:t>
            </a:r>
            <a:r>
              <a:rPr lang="en-US" altLang="zh-CN"/>
              <a:t>AI</a:t>
            </a:r>
            <a:r>
              <a:rPr lang="zh-CN" altLang="en-US"/>
              <a:t>可见度指标。</a:t>
            </a:r>
            <a:endParaRPr lang="zh-CN" altLang="en-US"/>
          </a:p>
          <a:p>
            <a:r>
              <a:rPr lang="en-US" altLang="zh-CN"/>
              <a:t>2. AI</a:t>
            </a:r>
            <a:r>
              <a:rPr lang="zh-CN" altLang="en-US"/>
              <a:t>是否</a:t>
            </a:r>
            <a:r>
              <a:rPr lang="en-US" altLang="zh-CN"/>
              <a:t>“</a:t>
            </a:r>
            <a:r>
              <a:rPr lang="zh-CN" altLang="en-US"/>
              <a:t>正确理解你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看</a:t>
            </a:r>
            <a:r>
              <a:rPr lang="en-US" altLang="zh-CN"/>
              <a:t>AI</a:t>
            </a:r>
            <a:r>
              <a:rPr lang="zh-CN" altLang="en-US"/>
              <a:t>对品牌的描述是否来自官网定义，而不是媒体、百科、论坛或过时信息。</a:t>
            </a:r>
            <a:endParaRPr lang="zh-CN" altLang="en-US"/>
          </a:p>
          <a:p>
            <a:r>
              <a:rPr lang="zh-CN" altLang="en-US"/>
              <a:t>可以评估：</a:t>
            </a:r>
            <a:endParaRPr lang="zh-CN" altLang="en-US"/>
          </a:p>
          <a:p>
            <a:r>
              <a:rPr lang="zh-CN" altLang="en-US"/>
              <a:t>品牌定位是否准确</a:t>
            </a:r>
            <a:endParaRPr lang="zh-CN" altLang="en-US"/>
          </a:p>
          <a:p>
            <a:r>
              <a:rPr lang="zh-CN" altLang="en-US"/>
              <a:t>产品</a:t>
            </a:r>
            <a:r>
              <a:rPr lang="en-US" altLang="zh-CN"/>
              <a:t>/</a:t>
            </a:r>
            <a:r>
              <a:rPr lang="zh-CN" altLang="en-US"/>
              <a:t>服务描述是否准确</a:t>
            </a:r>
            <a:endParaRPr lang="zh-CN" altLang="en-US"/>
          </a:p>
          <a:p>
            <a:r>
              <a:rPr lang="zh-CN" altLang="en-US"/>
              <a:t>核心卖点是否被提及</a:t>
            </a:r>
            <a:endParaRPr lang="zh-CN" altLang="en-US"/>
          </a:p>
          <a:p>
            <a:r>
              <a:rPr lang="zh-CN" altLang="en-US"/>
              <a:t>适用人群</a:t>
            </a:r>
            <a:r>
              <a:rPr lang="en-US" altLang="zh-CN"/>
              <a:t>/</a:t>
            </a:r>
            <a:r>
              <a:rPr lang="zh-CN" altLang="en-US"/>
              <a:t>场景是否正确</a:t>
            </a:r>
            <a:endParaRPr lang="zh-CN" altLang="en-US"/>
          </a:p>
          <a:p>
            <a:r>
              <a:rPr lang="zh-CN" altLang="en-US"/>
              <a:t>是否出现幻觉、错误价格、错误功能、错误案例</a:t>
            </a:r>
            <a:endParaRPr lang="zh-CN" altLang="en-US"/>
          </a:p>
          <a:p>
            <a:r>
              <a:rPr lang="zh-CN" altLang="en-US"/>
              <a:t>是否混淆竞品</a:t>
            </a:r>
            <a:endParaRPr lang="zh-CN" altLang="en-US"/>
          </a:p>
          <a:p>
            <a:r>
              <a:rPr lang="zh-CN" altLang="en-US"/>
              <a:t>这叫：</a:t>
            </a:r>
            <a:r>
              <a:rPr lang="en-US" altLang="zh-CN"/>
              <a:t>AI</a:t>
            </a:r>
            <a:r>
              <a:rPr lang="zh-CN" altLang="en-US"/>
              <a:t>认知准确率。</a:t>
            </a:r>
            <a:endParaRPr lang="zh-CN" altLang="en-US"/>
          </a:p>
          <a:p>
            <a:r>
              <a:rPr lang="zh-CN" altLang="en-US"/>
              <a:t>一个简单打分方式：</a:t>
            </a:r>
            <a:endParaRPr lang="zh-CN" altLang="en-US"/>
          </a:p>
          <a:p>
            <a:r>
              <a:rPr lang="zh-CN" altLang="en-US"/>
              <a:t>维度</a:t>
            </a:r>
            <a:r>
              <a:rPr lang="en-US" altLang="zh-CN"/>
              <a:t>	</a:t>
            </a:r>
            <a:r>
              <a:rPr lang="zh-CN" altLang="en-US"/>
              <a:t>改版前</a:t>
            </a:r>
            <a:r>
              <a:rPr lang="en-US" altLang="zh-CN"/>
              <a:t>	</a:t>
            </a:r>
            <a:r>
              <a:rPr lang="zh-CN" altLang="en-US"/>
              <a:t>改版后</a:t>
            </a:r>
            <a:endParaRPr lang="zh-CN" altLang="en-US"/>
          </a:p>
          <a:p>
            <a:r>
              <a:rPr lang="zh-CN" altLang="en-US"/>
              <a:t>品牌定位准确</a:t>
            </a:r>
            <a:r>
              <a:rPr lang="en-US" altLang="zh-CN"/>
              <a:t>	2/5	4/5</a:t>
            </a:r>
            <a:endParaRPr lang="en-US" altLang="zh-CN"/>
          </a:p>
          <a:p>
            <a:r>
              <a:rPr lang="zh-CN" altLang="en-US"/>
              <a:t>产品描述准确</a:t>
            </a:r>
            <a:r>
              <a:rPr lang="en-US" altLang="zh-CN"/>
              <a:t>	3/5	5/5</a:t>
            </a:r>
            <a:endParaRPr lang="en-US" altLang="zh-CN"/>
          </a:p>
          <a:p>
            <a:r>
              <a:rPr lang="zh-CN" altLang="en-US"/>
              <a:t>核心卖点出现</a:t>
            </a:r>
            <a:r>
              <a:rPr lang="en-US" altLang="zh-CN"/>
              <a:t>	1/5	4/5</a:t>
            </a:r>
            <a:endParaRPr lang="en-US" altLang="zh-CN"/>
          </a:p>
          <a:p>
            <a:r>
              <a:rPr lang="zh-CN" altLang="en-US"/>
              <a:t>案例</a:t>
            </a:r>
            <a:r>
              <a:rPr lang="en-US" altLang="zh-CN"/>
              <a:t>/</a:t>
            </a:r>
            <a:r>
              <a:rPr lang="zh-CN" altLang="en-US"/>
              <a:t>资质被提及</a:t>
            </a:r>
            <a:r>
              <a:rPr lang="en-US" altLang="zh-CN"/>
              <a:t>	0/5	3/5</a:t>
            </a:r>
            <a:endParaRPr lang="en-US" altLang="zh-CN"/>
          </a:p>
          <a:p>
            <a:r>
              <a:rPr lang="zh-CN" altLang="en-US"/>
              <a:t>错误信息减少</a:t>
            </a:r>
            <a:r>
              <a:rPr lang="en-US" altLang="zh-CN"/>
              <a:t>	2/5	5/5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3. AI</a:t>
            </a:r>
            <a:r>
              <a:rPr lang="zh-CN" altLang="en-US"/>
              <a:t>是否</a:t>
            </a:r>
            <a:r>
              <a:rPr lang="en-US" altLang="zh-CN"/>
              <a:t>“</a:t>
            </a:r>
            <a:r>
              <a:rPr lang="zh-CN" altLang="en-US"/>
              <a:t>引用或导流你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这是最接近业务结果的一层。</a:t>
            </a:r>
            <a:endParaRPr lang="zh-CN" altLang="en-US"/>
          </a:p>
          <a:p>
            <a:r>
              <a:rPr lang="zh-CN" altLang="en-US"/>
              <a:t>可以看：</a:t>
            </a:r>
            <a:endParaRPr lang="zh-CN" altLang="en-US"/>
          </a:p>
          <a:p>
            <a:r>
              <a:rPr lang="en-US" altLang="zh-CN"/>
              <a:t>AI</a:t>
            </a:r>
            <a:r>
              <a:rPr lang="zh-CN" altLang="en-US"/>
              <a:t>答案是否引用官网链接</a:t>
            </a:r>
            <a:endParaRPr lang="zh-CN" altLang="en-US"/>
          </a:p>
          <a:p>
            <a:r>
              <a:rPr lang="en-US" altLang="zh-CN"/>
              <a:t>AI</a:t>
            </a:r>
            <a:r>
              <a:rPr lang="zh-CN" altLang="en-US"/>
              <a:t>是否建议访问官网</a:t>
            </a:r>
            <a:endParaRPr lang="zh-CN" altLang="en-US"/>
          </a:p>
          <a:p>
            <a:r>
              <a:rPr lang="zh-CN" altLang="en-US"/>
              <a:t>官网是否成为</a:t>
            </a:r>
            <a:r>
              <a:rPr lang="en-US" altLang="zh-CN"/>
              <a:t>“</a:t>
            </a:r>
            <a:r>
              <a:rPr lang="zh-CN" altLang="en-US"/>
              <a:t>了解更多</a:t>
            </a:r>
            <a:r>
              <a:rPr lang="en-US" altLang="zh-CN"/>
              <a:t>”</a:t>
            </a:r>
            <a:r>
              <a:rPr lang="zh-CN" altLang="en-US"/>
              <a:t>的入口</a:t>
            </a:r>
            <a:endParaRPr lang="zh-CN" altLang="en-US"/>
          </a:p>
          <a:p>
            <a:r>
              <a:rPr lang="zh-CN" altLang="en-US"/>
              <a:t>来自</a:t>
            </a:r>
            <a:r>
              <a:rPr lang="en-US" altLang="zh-CN"/>
              <a:t>AI</a:t>
            </a:r>
            <a:r>
              <a:rPr lang="zh-CN" altLang="en-US"/>
              <a:t>平台的</a:t>
            </a:r>
            <a:r>
              <a:rPr lang="en-US" altLang="zh-CN"/>
              <a:t> referral </a:t>
            </a:r>
            <a:r>
              <a:rPr lang="zh-CN" altLang="en-US"/>
              <a:t>是否增加</a:t>
            </a:r>
            <a:endParaRPr lang="zh-CN" altLang="en-US"/>
          </a:p>
          <a:p>
            <a:r>
              <a:rPr lang="zh-CN" altLang="en-US"/>
              <a:t>服务器日志里</a:t>
            </a:r>
            <a:r>
              <a:rPr lang="en-US" altLang="zh-CN"/>
              <a:t> AI bot / crawler </a:t>
            </a:r>
            <a:r>
              <a:rPr lang="zh-CN" altLang="en-US"/>
              <a:t>抓取频率是否增加</a:t>
            </a:r>
            <a:endParaRPr lang="zh-CN" altLang="en-US"/>
          </a:p>
          <a:p>
            <a:r>
              <a:rPr lang="zh-CN" altLang="en-US"/>
              <a:t>被抓取页面是否从首页扩展到产品页、案例页、</a:t>
            </a:r>
            <a:r>
              <a:rPr lang="en-US" altLang="zh-CN"/>
              <a:t>FAQ</a:t>
            </a:r>
            <a:r>
              <a:rPr lang="zh-CN" altLang="en-US"/>
              <a:t>页、文档页</a:t>
            </a:r>
            <a:endParaRPr lang="zh-CN" altLang="en-US"/>
          </a:p>
          <a:p>
            <a:r>
              <a:rPr lang="zh-CN" altLang="en-US"/>
              <a:t>这叫：</a:t>
            </a:r>
            <a:r>
              <a:rPr lang="en-US" altLang="zh-CN"/>
              <a:t>AI</a:t>
            </a:r>
            <a:r>
              <a:rPr lang="zh-CN" altLang="en-US"/>
              <a:t>引用与回流指标。</a:t>
            </a:r>
            <a:endParaRPr lang="zh-CN" altLang="en-US"/>
          </a:p>
          <a:p>
            <a:r>
              <a:rPr lang="zh-CN" altLang="en-US"/>
              <a:t>你可以用这套改版前后评估框架：</a:t>
            </a:r>
            <a:endParaRPr lang="zh-CN" altLang="en-US"/>
          </a:p>
          <a:p>
            <a:r>
              <a:rPr lang="zh-CN" altLang="en-US"/>
              <a:t>改版前基线</a:t>
            </a:r>
            <a:endParaRPr lang="zh-CN" altLang="en-US"/>
          </a:p>
          <a:p>
            <a:r>
              <a:rPr lang="zh-CN" altLang="en-US"/>
              <a:t>先选</a:t>
            </a:r>
            <a:r>
              <a:rPr lang="en-US" altLang="zh-CN"/>
              <a:t> 30-50 </a:t>
            </a:r>
            <a:r>
              <a:rPr lang="zh-CN" altLang="en-US"/>
              <a:t>个典型问题，覆盖品牌、品类、场景、竞品、购买决策。</a:t>
            </a:r>
            <a:endParaRPr lang="zh-CN" altLang="en-US"/>
          </a:p>
          <a:p>
            <a:r>
              <a:rPr lang="zh-CN" altLang="en-US"/>
              <a:t>例如：</a:t>
            </a:r>
            <a:endParaRPr lang="zh-CN" altLang="en-US"/>
          </a:p>
          <a:p>
            <a:r>
              <a:rPr lang="zh-CN" altLang="en-US"/>
              <a:t>品牌认知类：</a:t>
            </a:r>
            <a:endParaRPr lang="zh-CN" altLang="en-US"/>
          </a:p>
          <a:p>
            <a:r>
              <a:rPr lang="en-US" altLang="zh-CN"/>
              <a:t>“XX</a:t>
            </a:r>
            <a:r>
              <a:rPr lang="zh-CN" altLang="en-US"/>
              <a:t>品牌是做什么的？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品类推荐类：</a:t>
            </a:r>
            <a:endParaRPr lang="zh-CN" altLang="en-US"/>
          </a:p>
          <a:p>
            <a:r>
              <a:rPr lang="en-US" altLang="zh-CN"/>
              <a:t>“</a:t>
            </a:r>
            <a:r>
              <a:rPr lang="zh-CN" altLang="en-US"/>
              <a:t>做</a:t>
            </a:r>
            <a:r>
              <a:rPr lang="en-US" altLang="zh-CN"/>
              <a:t>XX</a:t>
            </a:r>
            <a:r>
              <a:rPr lang="zh-CN" altLang="en-US"/>
              <a:t>应该选哪些公司？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场景解决类：</a:t>
            </a:r>
            <a:endParaRPr lang="zh-CN" altLang="en-US"/>
          </a:p>
          <a:p>
            <a:r>
              <a:rPr lang="en-US" altLang="zh-CN"/>
              <a:t>“</a:t>
            </a:r>
            <a:r>
              <a:rPr lang="zh-CN" altLang="en-US"/>
              <a:t>如果我要解决</a:t>
            </a:r>
            <a:r>
              <a:rPr lang="en-US" altLang="zh-CN"/>
              <a:t>XX</a:t>
            </a:r>
            <a:r>
              <a:rPr lang="zh-CN" altLang="en-US"/>
              <a:t>问题，有哪些方案？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竞品对比类：</a:t>
            </a:r>
            <a:endParaRPr lang="zh-CN" altLang="en-US"/>
          </a:p>
          <a:p>
            <a:r>
              <a:rPr lang="en-US" altLang="zh-CN"/>
              <a:t>“XX</a:t>
            </a:r>
            <a:r>
              <a:rPr lang="zh-CN" altLang="en-US"/>
              <a:t>和</a:t>
            </a:r>
            <a:r>
              <a:rPr lang="en-US" altLang="zh-CN"/>
              <a:t>YY</a:t>
            </a:r>
            <a:r>
              <a:rPr lang="zh-CN" altLang="en-US"/>
              <a:t>有什么区别？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行动入口类：</a:t>
            </a:r>
            <a:endParaRPr lang="zh-CN" altLang="en-US"/>
          </a:p>
          <a:p>
            <a:r>
              <a:rPr lang="en-US" altLang="zh-CN"/>
              <a:t>“XX</a:t>
            </a:r>
            <a:r>
              <a:rPr lang="zh-CN" altLang="en-US"/>
              <a:t>官网吗？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然后在</a:t>
            </a:r>
            <a:r>
              <a:rPr lang="en-US" altLang="zh-CN"/>
              <a:t> ChatGPT</a:t>
            </a:r>
            <a:r>
              <a:rPr lang="zh-CN" altLang="en-US"/>
              <a:t>、</a:t>
            </a:r>
            <a:r>
              <a:rPr lang="en-US" altLang="zh-CN"/>
              <a:t>Perplexity</a:t>
            </a:r>
            <a:r>
              <a:rPr lang="zh-CN" altLang="en-US"/>
              <a:t>、</a:t>
            </a:r>
            <a:r>
              <a:rPr lang="en-US" altLang="zh-CN"/>
              <a:t>Gemini</a:t>
            </a:r>
            <a:r>
              <a:rPr lang="zh-CN" altLang="en-US"/>
              <a:t>、豆包、</a:t>
            </a:r>
            <a:r>
              <a:rPr lang="en-US" altLang="zh-CN"/>
              <a:t>Kimi</a:t>
            </a:r>
            <a:r>
              <a:rPr lang="zh-CN" altLang="en-US"/>
              <a:t>、文心一言等平台测试，记录答案。</a:t>
            </a:r>
            <a:endParaRPr lang="zh-CN" altLang="en-US"/>
          </a:p>
          <a:p>
            <a:r>
              <a:rPr lang="zh-CN" altLang="en-US"/>
              <a:t>改版后复测</a:t>
            </a:r>
            <a:endParaRPr lang="zh-CN" altLang="en-US"/>
          </a:p>
          <a:p>
            <a:r>
              <a:rPr lang="zh-CN" altLang="en-US"/>
              <a:t>官网改版上线后，建议按时间复测：</a:t>
            </a:r>
            <a:endParaRPr lang="zh-CN" altLang="en-US"/>
          </a:p>
          <a:p>
            <a:r>
              <a:rPr lang="zh-CN" altLang="en-US"/>
              <a:t>第</a:t>
            </a:r>
            <a:r>
              <a:rPr lang="en-US" altLang="zh-CN"/>
              <a:t>1</a:t>
            </a:r>
            <a:r>
              <a:rPr lang="zh-CN" altLang="en-US"/>
              <a:t>个月：看</a:t>
            </a:r>
            <a:r>
              <a:rPr lang="en-US" altLang="zh-CN"/>
              <a:t>AI</a:t>
            </a:r>
            <a:r>
              <a:rPr lang="zh-CN" altLang="en-US"/>
              <a:t>爬虫是否增加</a:t>
            </a:r>
            <a:endParaRPr lang="zh-CN" altLang="en-US"/>
          </a:p>
          <a:p>
            <a:r>
              <a:rPr lang="zh-CN" altLang="en-US"/>
              <a:t>第</a:t>
            </a:r>
            <a:r>
              <a:rPr lang="en-US" altLang="zh-CN"/>
              <a:t>2-3</a:t>
            </a:r>
            <a:r>
              <a:rPr lang="zh-CN" altLang="en-US"/>
              <a:t>个月：看</a:t>
            </a:r>
            <a:r>
              <a:rPr lang="en-US" altLang="zh-CN"/>
              <a:t>AI</a:t>
            </a:r>
            <a:r>
              <a:rPr lang="zh-CN" altLang="en-US"/>
              <a:t>描述是否变准</a:t>
            </a:r>
            <a:endParaRPr lang="zh-CN" altLang="en-US"/>
          </a:p>
          <a:p>
            <a:r>
              <a:rPr lang="zh-CN" altLang="en-US"/>
              <a:t>第</a:t>
            </a:r>
            <a:r>
              <a:rPr lang="en-US" altLang="zh-CN"/>
              <a:t>3-6</a:t>
            </a:r>
            <a:r>
              <a:rPr lang="zh-CN" altLang="en-US"/>
              <a:t>个月：看引用、推荐、导流是否改善</a:t>
            </a:r>
            <a:endParaRPr lang="zh-CN" altLang="en-US"/>
          </a:p>
          <a:p>
            <a:r>
              <a:rPr lang="zh-CN" altLang="en-US"/>
              <a:t>因为</a:t>
            </a:r>
            <a:r>
              <a:rPr lang="en-US" altLang="zh-CN"/>
              <a:t>AI</a:t>
            </a:r>
            <a:r>
              <a:rPr lang="zh-CN" altLang="en-US"/>
              <a:t>平台不是实时完全更新的，效果通常有滞后。</a:t>
            </a:r>
            <a:endParaRPr lang="zh-CN" altLang="en-US"/>
          </a:p>
          <a:p>
            <a:r>
              <a:rPr lang="zh-CN" altLang="en-US"/>
              <a:t>最适合</a:t>
            </a:r>
            <a:r>
              <a:rPr lang="en-US" altLang="zh-CN"/>
              <a:t>PPT</a:t>
            </a:r>
            <a:r>
              <a:rPr lang="zh-CN" altLang="en-US"/>
              <a:t>的一句话</a:t>
            </a:r>
            <a:endParaRPr lang="zh-CN" altLang="en-US"/>
          </a:p>
          <a:p>
            <a:r>
              <a:rPr lang="zh-CN" altLang="en-US"/>
              <a:t>官网</a:t>
            </a:r>
            <a:r>
              <a:rPr lang="en-US" altLang="zh-CN"/>
              <a:t>AEO</a:t>
            </a:r>
            <a:r>
              <a:rPr lang="zh-CN" altLang="en-US"/>
              <a:t>不是看</a:t>
            </a:r>
            <a:r>
              <a:rPr lang="en-US" altLang="zh-CN"/>
              <a:t>“</a:t>
            </a:r>
            <a:r>
              <a:rPr lang="zh-CN" altLang="en-US"/>
              <a:t>官网流量有没有立刻上涨</a:t>
            </a:r>
            <a:r>
              <a:rPr lang="en-US" altLang="zh-CN"/>
              <a:t>”</a:t>
            </a:r>
            <a:r>
              <a:rPr lang="zh-CN" altLang="en-US"/>
              <a:t>，而是看品牌是否更容易被</a:t>
            </a:r>
            <a:r>
              <a:rPr lang="en-US" altLang="zh-CN"/>
              <a:t>AI</a:t>
            </a:r>
            <a:r>
              <a:rPr lang="zh-CN" altLang="en-US"/>
              <a:t>发现、理解、引用，并最终带回更高意图的用户。</a:t>
            </a:r>
            <a:endParaRPr lang="zh-CN" altLang="en-US"/>
          </a:p>
          <a:p>
            <a:r>
              <a:rPr lang="zh-CN" altLang="en-US"/>
              <a:t>关键指标可以写成四个词</a:t>
            </a:r>
            <a:endParaRPr lang="zh-CN" altLang="en-US"/>
          </a:p>
          <a:p>
            <a:r>
              <a:rPr lang="zh-CN" altLang="en-US"/>
              <a:t>被发现：</a:t>
            </a:r>
            <a:r>
              <a:rPr lang="en-US" altLang="zh-CN"/>
              <a:t>AI</a:t>
            </a:r>
            <a:r>
              <a:rPr lang="zh-CN" altLang="en-US"/>
              <a:t>爬虫抓取量、抓取页面数</a:t>
            </a:r>
            <a:endParaRPr lang="zh-CN" altLang="en-US"/>
          </a:p>
          <a:p>
            <a:r>
              <a:rPr lang="zh-CN" altLang="en-US"/>
              <a:t>被理解：品牌描述准确率、核心卖点出现率</a:t>
            </a:r>
            <a:endParaRPr lang="zh-CN" altLang="en-US"/>
          </a:p>
          <a:p>
            <a:r>
              <a:rPr lang="zh-CN" altLang="en-US"/>
              <a:t>被引用：官网链接出现率、官网作为来源出现率</a:t>
            </a:r>
            <a:endParaRPr lang="zh-CN" altLang="en-US"/>
          </a:p>
          <a:p>
            <a:r>
              <a:rPr lang="zh-CN" altLang="en-US"/>
              <a:t>被转化：</a:t>
            </a:r>
            <a:r>
              <a:rPr lang="en-US" altLang="zh-CN"/>
              <a:t>AI</a:t>
            </a:r>
            <a:r>
              <a:rPr lang="zh-CN" altLang="en-US"/>
              <a:t>来源访问、咨询、留资、品牌词搜索增长</a:t>
            </a:r>
            <a:endParaRPr lang="zh-CN" altLang="en-US"/>
          </a:p>
          <a:p>
            <a:r>
              <a:rPr lang="zh-CN" altLang="en-US"/>
              <a:t>更商业化一点说：</a:t>
            </a:r>
            <a:endParaRPr lang="zh-CN" altLang="en-US"/>
          </a:p>
          <a:p>
            <a:r>
              <a:rPr lang="zh-CN" altLang="en-US"/>
              <a:t>官网改版的评估标准，要从</a:t>
            </a:r>
            <a:r>
              <a:rPr lang="en-US" altLang="zh-CN"/>
              <a:t>SEO</a:t>
            </a:r>
            <a:r>
              <a:rPr lang="zh-CN" altLang="en-US"/>
              <a:t>时代的</a:t>
            </a:r>
            <a:r>
              <a:rPr lang="en-US" altLang="zh-CN"/>
              <a:t>“</a:t>
            </a:r>
            <a:r>
              <a:rPr lang="zh-CN" altLang="en-US"/>
              <a:t>人点没点进来</a:t>
            </a:r>
            <a:r>
              <a:rPr lang="en-US" altLang="zh-CN"/>
              <a:t>”</a:t>
            </a:r>
            <a:r>
              <a:rPr lang="zh-CN" altLang="en-US"/>
              <a:t>，升级为</a:t>
            </a:r>
            <a:r>
              <a:rPr lang="en-US" altLang="zh-CN"/>
              <a:t>AI</a:t>
            </a:r>
            <a:r>
              <a:rPr lang="zh-CN" altLang="en-US"/>
              <a:t>时代的</a:t>
            </a:r>
            <a:r>
              <a:rPr lang="en-US" altLang="zh-CN"/>
              <a:t>“AI</a:t>
            </a:r>
            <a:r>
              <a:rPr lang="zh-CN" altLang="en-US"/>
              <a:t>有没有把你当成可信答案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tif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tiff"/><Relationship Id="rId1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Grp="1"/>
          </p:cNvSpPr>
          <p:nvPr/>
        </p:nvSpPr>
        <p:spPr>
          <a:xfrm>
            <a:off x="615315" y="1992630"/>
            <a:ext cx="561975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51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5100" b="0" dirty="0" err="1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官网改版升级方案</a:t>
            </a:r>
            <a:endParaRPr sz="5100" b="0" dirty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723900" y="3086100"/>
            <a:ext cx="4000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SEO底座与AI-Friendly</a:t>
            </a:r>
            <a:endParaRPr sz="1575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448550" y="1009650"/>
            <a:ext cx="3200400" cy="9525"/>
          </a:xfrm>
          <a:prstGeom prst="rect">
            <a:avLst/>
          </a:prstGeom>
          <a:solidFill>
            <a:srgbClr val="E9EFF5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448550" y="5238750"/>
            <a:ext cx="3200400" cy="9525"/>
          </a:xfrm>
          <a:prstGeom prst="rect">
            <a:avLst/>
          </a:prstGeom>
          <a:solidFill>
            <a:srgbClr val="E9EFF5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448550" y="5038725"/>
            <a:ext cx="11430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750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750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PHOTO SLOT</a:t>
            </a:r>
            <a:endParaRPr sz="750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7048500" y="5829300"/>
            <a:ext cx="800100" cy="285750"/>
          </a:xfrm>
          <a:prstGeom prst="rect">
            <a:avLst/>
          </a:prstGeom>
          <a:solidFill>
            <a:srgbClr val="EFEEFF"/>
          </a:solidFill>
          <a:ln w="9525">
            <a:solidFill>
              <a:srgbClr val="DEDBFF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7143750" y="5895975"/>
            <a:ext cx="6096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 dirty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SEO</a:t>
            </a:r>
            <a:endParaRPr sz="900" b="0" dirty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172450" y="5829300"/>
            <a:ext cx="800100" cy="285750"/>
          </a:xfrm>
          <a:prstGeom prst="rect">
            <a:avLst/>
          </a:prstGeom>
          <a:solidFill>
            <a:srgbClr val="E6F8F4"/>
          </a:solidFill>
          <a:ln w="9525">
            <a:solidFill>
              <a:srgbClr val="C8EFE8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267700" y="5895975"/>
            <a:ext cx="6096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GEO</a:t>
            </a:r>
            <a:endParaRPr sz="900" b="0">
              <a:solidFill>
                <a:srgbClr val="00A88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296400" y="5829300"/>
            <a:ext cx="1752600" cy="28575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391650" y="5895975"/>
            <a:ext cx="15621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 dirty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Knowledge System</a:t>
            </a:r>
            <a:endParaRPr sz="900" b="0" dirty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7230" y="800100"/>
            <a:ext cx="4003040" cy="4723765"/>
          </a:xfrm>
          <a:prstGeom prst="rect">
            <a:avLst/>
          </a:prstGeom>
        </p:spPr>
      </p:pic>
      <p:sp>
        <p:nvSpPr>
          <p:cNvPr id="20" name="矩形 19"/>
          <p:cNvSpPr>
            <a:spLocks noGrp="1"/>
          </p:cNvSpPr>
          <p:nvPr/>
        </p:nvSpPr>
        <p:spPr>
          <a:xfrm>
            <a:off x="704850" y="4500880"/>
            <a:ext cx="4000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5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赵岩</a:t>
            </a:r>
            <a:r>
              <a:rPr lang="en-US" altLang="zh-CN" sz="15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</a:t>
            </a:r>
            <a:r>
              <a:rPr lang="zh-CN" altLang="en-US" sz="15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事橙营销</a:t>
            </a:r>
            <a:endParaRPr lang="zh-CN" altLang="en-US" sz="1575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AI会推荐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它理解的公司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2563006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不是最好，而是可理解</a:t>
            </a:r>
            <a:r>
              <a:rPr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867650" y="1333500"/>
            <a:ext cx="2266950" cy="9525"/>
          </a:xfrm>
          <a:prstGeom prst="rect">
            <a:avLst/>
          </a:prstGeom>
          <a:solidFill>
            <a:srgbClr val="E9EFF5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867650" y="4819650"/>
            <a:ext cx="2266950" cy="9525"/>
          </a:xfrm>
          <a:prstGeom prst="rect">
            <a:avLst/>
          </a:prstGeom>
          <a:solidFill>
            <a:srgbClr val="E9EFF5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7905750" y="4476750"/>
            <a:ext cx="11430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750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750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PHOTO SLOT</a:t>
            </a:r>
            <a:endParaRPr sz="750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30770" y="609600"/>
            <a:ext cx="3594100" cy="463359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512820"/>
            <a:ext cx="5405120" cy="18141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8739505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每个页面，都应该回答一个客户问题</a:t>
            </a:r>
            <a:endParaRPr lang="zh-CN" altLang="en-US"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680" y="1979930"/>
            <a:ext cx="9881870" cy="44399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08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官网最大的成本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从来不是开发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55270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更耗时、耗脑、决定效果的，是架构策划、内容栏目策划、知识体系搭建和内容生产</a:t>
            </a:r>
            <a:endParaRPr lang="zh-CN" altLang="en-US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3297555"/>
            <a:ext cx="9427845" cy="30321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16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架构的“神经网络”交给</a:t>
            </a:r>
            <a:r>
              <a:rPr lang="en-US" alt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endParaRPr lang="en-US" altLang="zh-CN" sz="4050" dirty="0" err="1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850" y="2095500"/>
            <a:ext cx="7724775" cy="3255010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685800" y="5624195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栏目、标签、内链、转化路径、资料</a:t>
            </a:r>
            <a:endParaRPr lang="zh-CN" altLang="en-US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关键词不是找出来的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是推导出来的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关键词是问题的影子</a:t>
            </a:r>
            <a:r>
              <a:rPr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543800" y="2847975"/>
            <a:ext cx="26670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677150" y="2924175"/>
            <a:ext cx="2400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客户角色</a:t>
            </a:r>
            <a:endParaRPr sz="127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877300" y="3267075"/>
            <a:ext cx="9525" cy="2286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7543800" y="3495675"/>
            <a:ext cx="26670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7677150" y="3571875"/>
            <a:ext cx="2400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业务场景</a:t>
            </a:r>
            <a:endParaRPr sz="127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877300" y="3914775"/>
            <a:ext cx="9525" cy="2286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7543800" y="4143375"/>
            <a:ext cx="26670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677150" y="4219575"/>
            <a:ext cx="2400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具体问题</a:t>
            </a:r>
            <a:endParaRPr sz="127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877300" y="4562475"/>
            <a:ext cx="9525" cy="2286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7543800" y="4791075"/>
            <a:ext cx="26670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677150" y="4867275"/>
            <a:ext cx="24003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搜索表达</a:t>
            </a:r>
            <a:endParaRPr sz="127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85800" y="3933825"/>
            <a:ext cx="1352550" cy="285750"/>
          </a:xfrm>
          <a:prstGeom prst="rect">
            <a:avLst/>
          </a:prstGeom>
          <a:solidFill>
            <a:srgbClr val="EFEEFF"/>
          </a:solidFill>
          <a:ln w="9525">
            <a:solidFill>
              <a:srgbClr val="DEDBFF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781050" y="4000500"/>
            <a:ext cx="11620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问题 → 关键词</a:t>
            </a:r>
            <a:endParaRPr sz="900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0896600" y="624713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关键词地图模板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045233"/>
            <a:ext cx="1428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 dirty="0" err="1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角色</a:t>
            </a:r>
            <a:endParaRPr sz="1125" b="0" dirty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2335110"/>
            <a:ext cx="1752600" cy="9525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2893235" y="2045233"/>
            <a:ext cx="1428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 dirty="0" err="1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场景</a:t>
            </a:r>
            <a:r>
              <a:rPr lang="en-US" sz="1125" b="0" dirty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（</a:t>
            </a:r>
            <a:r>
              <a:rPr lang="zh-CN" altLang="en-US" sz="1125" b="0" dirty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客户旅程</a:t>
            </a:r>
            <a:r>
              <a:rPr lang="en-US" sz="1125" b="0" dirty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）</a:t>
            </a:r>
            <a:endParaRPr lang="en-US" sz="1125" b="0" dirty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901791" y="2335110"/>
            <a:ext cx="1752600" cy="9525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099912" y="2045233"/>
            <a:ext cx="1428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问题</a:t>
            </a:r>
            <a:endParaRPr sz="1125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117782" y="2335110"/>
            <a:ext cx="1752600" cy="9525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7333773" y="2045233"/>
            <a:ext cx="1428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 dirty="0" err="1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关键词</a:t>
            </a:r>
            <a:endParaRPr sz="1125" b="0" dirty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7333773" y="2335110"/>
            <a:ext cx="1752600" cy="9525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549765" y="2045233"/>
            <a:ext cx="1428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1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125" b="0" dirty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搜索热度</a:t>
            </a:r>
            <a:endParaRPr lang="zh-CN" sz="1125" b="0" dirty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9549765" y="2335110"/>
            <a:ext cx="1752600" cy="9525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9873615" y="2698965"/>
            <a:ext cx="20002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sz="15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50</a:t>
            </a:r>
            <a:r>
              <a:rPr lang="zh-CN" altLang="en-US" sz="15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次</a:t>
            </a:r>
            <a:r>
              <a:rPr lang="en-US" altLang="zh-CN" sz="15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/</a:t>
            </a:r>
            <a:r>
              <a:rPr lang="zh-CN" altLang="en-US" sz="15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天</a:t>
            </a:r>
            <a:endParaRPr lang="zh-CN" altLang="en-US" sz="15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"/>
          <a:srcRect b="42211"/>
          <a:stretch>
            <a:fillRect/>
          </a:stretch>
        </p:blipFill>
        <p:spPr>
          <a:xfrm>
            <a:off x="672465" y="2695790"/>
            <a:ext cx="10629900" cy="33188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15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客户旅程问题地图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05740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旅程不是漏斗，是问题序列</a:t>
            </a:r>
            <a:r>
              <a:rPr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3846486" y="1974096"/>
            <a:ext cx="13335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3979836" y="2050296"/>
            <a:ext cx="10668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认知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5428766" y="1974096"/>
            <a:ext cx="13335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5562116" y="2050296"/>
            <a:ext cx="10668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比较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7011046" y="1974096"/>
            <a:ext cx="1333500" cy="400050"/>
          </a:xfrm>
          <a:prstGeom prst="rect">
            <a:avLst/>
          </a:prstGeom>
          <a:solidFill>
            <a:srgbClr val="EFEE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144396" y="2050296"/>
            <a:ext cx="10668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评估</a:t>
            </a:r>
            <a:endParaRPr sz="1200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593326" y="1974096"/>
            <a:ext cx="13335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726676" y="2050296"/>
            <a:ext cx="10668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决策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175606" y="1974096"/>
            <a:ext cx="1333500" cy="4000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10308956" y="2050296"/>
            <a:ext cx="10668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复购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369425" y="820420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14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2343883" y="260794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2477233" y="2684145"/>
            <a:ext cx="971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业务问题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2343883" y="363664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2477233" y="3712845"/>
            <a:ext cx="971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技术问题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2343883" y="417004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2477233" y="4246245"/>
            <a:ext cx="971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成本问题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2343883" y="310324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2477233" y="3179445"/>
            <a:ext cx="971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风险问题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"/>
          <a:srcRect l="4195" t="8741" r="28178" b="17261"/>
          <a:stretch>
            <a:fillRect/>
          </a:stretch>
        </p:blipFill>
        <p:spPr>
          <a:xfrm>
            <a:off x="3846195" y="2606675"/>
            <a:ext cx="6858000" cy="3715385"/>
          </a:xfrm>
          <a:prstGeom prst="rect">
            <a:avLst/>
          </a:prstGeom>
        </p:spPr>
      </p:pic>
      <p:sp>
        <p:nvSpPr>
          <p:cNvPr id="2" name="矩形 1"/>
          <p:cNvSpPr>
            <a:spLocks noGrp="1"/>
          </p:cNvSpPr>
          <p:nvPr/>
        </p:nvSpPr>
        <p:spPr>
          <a:xfrm>
            <a:off x="2343883" y="4779645"/>
            <a:ext cx="12382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2477233" y="4855845"/>
            <a:ext cx="971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p>
            <a:pPr algn="ctr">
              <a:lnSpc>
                <a:spcPct val="100000"/>
              </a:lnSpc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……</a:t>
            </a:r>
            <a:r>
              <a:rPr lang="en-US" altLang="zh-CN"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</a:t>
            </a:r>
            <a:endParaRPr lang="en-US" altLang="zh-CN"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F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18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企业知识系统图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68605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底座越清楚，入口越自由</a:t>
            </a:r>
            <a:r>
              <a:rPr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知识系统在于清晰</a:t>
            </a:r>
            <a:r>
              <a:rPr lang="en-US" alt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，</a:t>
            </a: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不在于庞大</a:t>
            </a:r>
            <a:r>
              <a:rPr lang="en-US" alt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lang="en-US" altLang="zh-CN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858000" y="4953000"/>
            <a:ext cx="33337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SEO / GEO / 销售 / 内容</a:t>
            </a:r>
            <a:endParaRPr sz="1500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0" y="1657350"/>
            <a:ext cx="3238500" cy="4762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991350" y="1733550"/>
            <a:ext cx="29718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客户问题层</a:t>
            </a:r>
            <a:endParaRPr sz="14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0" y="2381250"/>
            <a:ext cx="3238500" cy="476250"/>
          </a:xfrm>
          <a:prstGeom prst="rect">
            <a:avLst/>
          </a:prstGeom>
          <a:solidFill>
            <a:srgbClr val="EFEE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6991350" y="2457450"/>
            <a:ext cx="29718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425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知识资产层</a:t>
            </a:r>
            <a:endParaRPr sz="1425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858000" y="3105150"/>
            <a:ext cx="3238500" cy="4762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991350" y="3181350"/>
            <a:ext cx="29718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页面表达层</a:t>
            </a:r>
            <a:endParaRPr sz="14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858000" y="3829050"/>
            <a:ext cx="3238500" cy="4762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991350" y="3905250"/>
            <a:ext cx="29718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分发理解层</a:t>
            </a:r>
            <a:endParaRPr sz="14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0" name="椭圆 89"/>
          <p:cNvSpPr>
            <a:spLocks noGrp="1"/>
          </p:cNvSpPr>
          <p:nvPr/>
        </p:nvSpPr>
        <p:spPr>
          <a:xfrm>
            <a:off x="754380" y="4065270"/>
            <a:ext cx="66675" cy="66675"/>
          </a:xfrm>
          <a:prstGeom prst="ellipse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1" name="椭圆 90"/>
          <p:cNvSpPr>
            <a:spLocks noGrp="1"/>
          </p:cNvSpPr>
          <p:nvPr/>
        </p:nvSpPr>
        <p:spPr>
          <a:xfrm>
            <a:off x="130683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2" name="椭圆 91"/>
          <p:cNvSpPr>
            <a:spLocks noGrp="1"/>
          </p:cNvSpPr>
          <p:nvPr/>
        </p:nvSpPr>
        <p:spPr>
          <a:xfrm>
            <a:off x="185928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3" name="椭圆 92"/>
          <p:cNvSpPr>
            <a:spLocks noGrp="1"/>
          </p:cNvSpPr>
          <p:nvPr/>
        </p:nvSpPr>
        <p:spPr>
          <a:xfrm>
            <a:off x="241173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4" name="椭圆 93"/>
          <p:cNvSpPr>
            <a:spLocks noGrp="1"/>
          </p:cNvSpPr>
          <p:nvPr/>
        </p:nvSpPr>
        <p:spPr>
          <a:xfrm>
            <a:off x="296418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5" name="椭圆 94"/>
          <p:cNvSpPr>
            <a:spLocks noGrp="1"/>
          </p:cNvSpPr>
          <p:nvPr/>
        </p:nvSpPr>
        <p:spPr>
          <a:xfrm>
            <a:off x="351663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6" name="椭圆 95"/>
          <p:cNvSpPr>
            <a:spLocks noGrp="1"/>
          </p:cNvSpPr>
          <p:nvPr/>
        </p:nvSpPr>
        <p:spPr>
          <a:xfrm>
            <a:off x="406908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7" name="椭圆 96"/>
          <p:cNvSpPr>
            <a:spLocks noGrp="1"/>
          </p:cNvSpPr>
          <p:nvPr/>
        </p:nvSpPr>
        <p:spPr>
          <a:xfrm>
            <a:off x="4621530" y="4065270"/>
            <a:ext cx="66675" cy="66675"/>
          </a:xfrm>
          <a:prstGeom prst="ellipse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8" name="椭圆 97"/>
          <p:cNvSpPr>
            <a:spLocks noGrp="1"/>
          </p:cNvSpPr>
          <p:nvPr/>
        </p:nvSpPr>
        <p:spPr>
          <a:xfrm>
            <a:off x="5173980" y="4065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9" name="椭圆 98"/>
          <p:cNvSpPr>
            <a:spLocks noGrp="1"/>
          </p:cNvSpPr>
          <p:nvPr/>
        </p:nvSpPr>
        <p:spPr>
          <a:xfrm>
            <a:off x="75438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0" name="椭圆 99"/>
          <p:cNvSpPr>
            <a:spLocks noGrp="1"/>
          </p:cNvSpPr>
          <p:nvPr/>
        </p:nvSpPr>
        <p:spPr>
          <a:xfrm>
            <a:off x="130683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1" name="椭圆 100"/>
          <p:cNvSpPr>
            <a:spLocks noGrp="1"/>
          </p:cNvSpPr>
          <p:nvPr/>
        </p:nvSpPr>
        <p:spPr>
          <a:xfrm>
            <a:off x="185928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2" name="椭圆 101"/>
          <p:cNvSpPr>
            <a:spLocks noGrp="1"/>
          </p:cNvSpPr>
          <p:nvPr/>
        </p:nvSpPr>
        <p:spPr>
          <a:xfrm>
            <a:off x="241173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3" name="椭圆 102"/>
          <p:cNvSpPr>
            <a:spLocks noGrp="1"/>
          </p:cNvSpPr>
          <p:nvPr/>
        </p:nvSpPr>
        <p:spPr>
          <a:xfrm>
            <a:off x="296418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4" name="椭圆 103"/>
          <p:cNvSpPr>
            <a:spLocks noGrp="1"/>
          </p:cNvSpPr>
          <p:nvPr/>
        </p:nvSpPr>
        <p:spPr>
          <a:xfrm>
            <a:off x="3516630" y="4636770"/>
            <a:ext cx="66675" cy="66675"/>
          </a:xfrm>
          <a:prstGeom prst="ellipse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5" name="椭圆 104"/>
          <p:cNvSpPr>
            <a:spLocks noGrp="1"/>
          </p:cNvSpPr>
          <p:nvPr/>
        </p:nvSpPr>
        <p:spPr>
          <a:xfrm>
            <a:off x="406908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6" name="椭圆 105"/>
          <p:cNvSpPr>
            <a:spLocks noGrp="1"/>
          </p:cNvSpPr>
          <p:nvPr/>
        </p:nvSpPr>
        <p:spPr>
          <a:xfrm>
            <a:off x="462153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7" name="椭圆 106"/>
          <p:cNvSpPr>
            <a:spLocks noGrp="1"/>
          </p:cNvSpPr>
          <p:nvPr/>
        </p:nvSpPr>
        <p:spPr>
          <a:xfrm>
            <a:off x="5173980" y="4636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8" name="椭圆 107"/>
          <p:cNvSpPr>
            <a:spLocks noGrp="1"/>
          </p:cNvSpPr>
          <p:nvPr/>
        </p:nvSpPr>
        <p:spPr>
          <a:xfrm>
            <a:off x="75438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9" name="椭圆 108"/>
          <p:cNvSpPr>
            <a:spLocks noGrp="1"/>
          </p:cNvSpPr>
          <p:nvPr/>
        </p:nvSpPr>
        <p:spPr>
          <a:xfrm>
            <a:off x="130683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0" name="椭圆 109"/>
          <p:cNvSpPr>
            <a:spLocks noGrp="1"/>
          </p:cNvSpPr>
          <p:nvPr/>
        </p:nvSpPr>
        <p:spPr>
          <a:xfrm>
            <a:off x="185928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1" name="椭圆 110"/>
          <p:cNvSpPr>
            <a:spLocks noGrp="1"/>
          </p:cNvSpPr>
          <p:nvPr/>
        </p:nvSpPr>
        <p:spPr>
          <a:xfrm>
            <a:off x="2411730" y="5208270"/>
            <a:ext cx="66675" cy="66675"/>
          </a:xfrm>
          <a:prstGeom prst="ellipse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2" name="椭圆 111"/>
          <p:cNvSpPr>
            <a:spLocks noGrp="1"/>
          </p:cNvSpPr>
          <p:nvPr/>
        </p:nvSpPr>
        <p:spPr>
          <a:xfrm>
            <a:off x="296418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3" name="椭圆 112"/>
          <p:cNvSpPr>
            <a:spLocks noGrp="1"/>
          </p:cNvSpPr>
          <p:nvPr/>
        </p:nvSpPr>
        <p:spPr>
          <a:xfrm>
            <a:off x="351663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4" name="椭圆 113"/>
          <p:cNvSpPr>
            <a:spLocks noGrp="1"/>
          </p:cNvSpPr>
          <p:nvPr/>
        </p:nvSpPr>
        <p:spPr>
          <a:xfrm>
            <a:off x="406908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5" name="椭圆 114"/>
          <p:cNvSpPr>
            <a:spLocks noGrp="1"/>
          </p:cNvSpPr>
          <p:nvPr/>
        </p:nvSpPr>
        <p:spPr>
          <a:xfrm>
            <a:off x="462153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6" name="椭圆 115"/>
          <p:cNvSpPr>
            <a:spLocks noGrp="1"/>
          </p:cNvSpPr>
          <p:nvPr/>
        </p:nvSpPr>
        <p:spPr>
          <a:xfrm>
            <a:off x="5173980" y="52082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7" name="椭圆 116"/>
          <p:cNvSpPr>
            <a:spLocks noGrp="1"/>
          </p:cNvSpPr>
          <p:nvPr/>
        </p:nvSpPr>
        <p:spPr>
          <a:xfrm>
            <a:off x="75438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8" name="椭圆 117"/>
          <p:cNvSpPr>
            <a:spLocks noGrp="1"/>
          </p:cNvSpPr>
          <p:nvPr/>
        </p:nvSpPr>
        <p:spPr>
          <a:xfrm>
            <a:off x="1306830" y="5779770"/>
            <a:ext cx="66675" cy="66675"/>
          </a:xfrm>
          <a:prstGeom prst="ellipse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9" name="椭圆 118"/>
          <p:cNvSpPr>
            <a:spLocks noGrp="1"/>
          </p:cNvSpPr>
          <p:nvPr/>
        </p:nvSpPr>
        <p:spPr>
          <a:xfrm>
            <a:off x="185928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0" name="椭圆 119"/>
          <p:cNvSpPr>
            <a:spLocks noGrp="1"/>
          </p:cNvSpPr>
          <p:nvPr/>
        </p:nvSpPr>
        <p:spPr>
          <a:xfrm>
            <a:off x="241173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1" name="椭圆 120"/>
          <p:cNvSpPr>
            <a:spLocks noGrp="1"/>
          </p:cNvSpPr>
          <p:nvPr/>
        </p:nvSpPr>
        <p:spPr>
          <a:xfrm>
            <a:off x="296418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2" name="椭圆 121"/>
          <p:cNvSpPr>
            <a:spLocks noGrp="1"/>
          </p:cNvSpPr>
          <p:nvPr/>
        </p:nvSpPr>
        <p:spPr>
          <a:xfrm>
            <a:off x="351663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3" name="椭圆 122"/>
          <p:cNvSpPr>
            <a:spLocks noGrp="1"/>
          </p:cNvSpPr>
          <p:nvPr/>
        </p:nvSpPr>
        <p:spPr>
          <a:xfrm>
            <a:off x="406908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4" name="椭圆 123"/>
          <p:cNvSpPr>
            <a:spLocks noGrp="1"/>
          </p:cNvSpPr>
          <p:nvPr/>
        </p:nvSpPr>
        <p:spPr>
          <a:xfrm>
            <a:off x="4621530" y="5779770"/>
            <a:ext cx="66675" cy="66675"/>
          </a:xfrm>
          <a:prstGeom prst="ellipse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5" name="椭圆 124"/>
          <p:cNvSpPr>
            <a:spLocks noGrp="1"/>
          </p:cNvSpPr>
          <p:nvPr/>
        </p:nvSpPr>
        <p:spPr>
          <a:xfrm>
            <a:off x="5173980" y="5779770"/>
            <a:ext cx="66675" cy="66675"/>
          </a:xfrm>
          <a:prstGeom prst="ellipse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525250" y="61531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19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搜索引擎和AI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正在喜欢同一种内容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cs typeface="Arial" panose="020B0604020202090204"/>
              </a:rPr>
              <a:t>人能读懂，机器才会引用</a:t>
            </a:r>
            <a:r>
              <a:rPr sz="1650" dirty="0">
                <a:solidFill>
                  <a:srgbClr val="52667A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cs typeface="Arial" panose="020B0604020202090204"/>
              </a:rPr>
              <a:t>。</a:t>
            </a:r>
            <a:endParaRPr sz="1650" dirty="0">
              <a:solidFill>
                <a:srgbClr val="52667A"/>
              </a:solidFill>
              <a:latin typeface="PingFang SC Thin" panose="020B0400000000000000" pitchFamily="34" charset="-122"/>
              <a:ea typeface="PingFang SC Thin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04850" y="3714750"/>
            <a:ext cx="1619250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38200" y="3790950"/>
            <a:ext cx="13525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搜索引擎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990850" y="3714750"/>
            <a:ext cx="1619250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3124200" y="3790950"/>
            <a:ext cx="13525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752600" y="4667250"/>
            <a:ext cx="1809750" cy="285750"/>
          </a:xfrm>
          <a:prstGeom prst="rect">
            <a:avLst/>
          </a:prstGeom>
          <a:solidFill>
            <a:srgbClr val="EFEEFF"/>
          </a:solidFill>
          <a:ln w="9525">
            <a:solidFill>
              <a:srgbClr val="DEDBFF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1847850" y="4733925"/>
            <a:ext cx="16192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清晰结构</a:t>
            </a:r>
            <a:endParaRPr sz="900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752600" y="5067300"/>
            <a:ext cx="1809750" cy="285750"/>
          </a:xfrm>
          <a:prstGeom prst="rect">
            <a:avLst/>
          </a:prstGeom>
          <a:solidFill>
            <a:srgbClr val="E6F8F4"/>
          </a:solidFill>
          <a:ln w="9525">
            <a:solidFill>
              <a:srgbClr val="C8EFE8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1847850" y="5133975"/>
            <a:ext cx="16192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明确答案</a:t>
            </a:r>
            <a:endParaRPr sz="900" b="0">
              <a:solidFill>
                <a:srgbClr val="00A88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752600" y="5467350"/>
            <a:ext cx="1809750" cy="285750"/>
          </a:xfrm>
          <a:prstGeom prst="rect">
            <a:avLst/>
          </a:prstGeom>
          <a:solidFill>
            <a:srgbClr val="EFEEFF"/>
          </a:solidFill>
          <a:ln w="9525">
            <a:solidFill>
              <a:srgbClr val="DEDBF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847850" y="5534025"/>
            <a:ext cx="16192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可验证证据</a:t>
            </a:r>
            <a:endParaRPr sz="900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752600" y="5867400"/>
            <a:ext cx="1809750" cy="285750"/>
          </a:xfrm>
          <a:prstGeom prst="rect">
            <a:avLst/>
          </a:prstGeom>
          <a:solidFill>
            <a:srgbClr val="E6F8F4"/>
          </a:solidFill>
          <a:ln w="9525">
            <a:solidFill>
              <a:srgbClr val="C8EFE8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847850" y="5934075"/>
            <a:ext cx="16192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持续更新</a:t>
            </a:r>
            <a:endParaRPr sz="900" b="0">
              <a:solidFill>
                <a:srgbClr val="00A88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724" y="2652036"/>
            <a:ext cx="6665076" cy="359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F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不是只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“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读取内容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”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，而是在逐渐形成对品牌的长期判断</a:t>
            </a:r>
            <a:endParaRPr lang="zh-CN" altLang="en-US"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552700"/>
            <a:ext cx="8758555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未来不是谁更会</a:t>
            </a:r>
            <a:r>
              <a:rPr lang="en-US" alt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“</a:t>
            </a: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写给</a:t>
            </a:r>
            <a:r>
              <a:rPr lang="en-US" alt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AI”</a:t>
            </a: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，而是谁的真实信息更一致、更可信、更可验证</a:t>
            </a:r>
            <a:endParaRPr lang="zh-CN" altLang="en-US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850" y="2952750"/>
            <a:ext cx="9253220" cy="34772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36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未来三年</a:t>
            </a:r>
            <a:endParaRPr sz="360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36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大部分B2B官网都</a:t>
            </a:r>
            <a:r>
              <a:rPr lang="zh-CN" sz="360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可</a:t>
            </a:r>
            <a:r>
              <a:rPr sz="360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重做一次</a:t>
            </a:r>
            <a:endParaRPr sz="360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不是审美过期，是入口变了</a:t>
            </a:r>
            <a:r>
              <a:rPr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 flipV="1">
            <a:off x="704850" y="4844414"/>
            <a:ext cx="10858500" cy="45719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椭圆 16"/>
          <p:cNvSpPr>
            <a:spLocks noGrp="1"/>
          </p:cNvSpPr>
          <p:nvPr/>
        </p:nvSpPr>
        <p:spPr>
          <a:xfrm>
            <a:off x="1285668" y="4752975"/>
            <a:ext cx="236054" cy="237600"/>
          </a:xfrm>
          <a:prstGeom prst="ellipse">
            <a:avLst/>
          </a:prstGeom>
          <a:solidFill>
            <a:srgbClr val="635BFF"/>
          </a:solidFill>
          <a:ln w="9525">
            <a:solidFill>
              <a:srgbClr val="625BFF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90600" y="5143500"/>
            <a:ext cx="826190" cy="104764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2026</a:t>
            </a:r>
            <a:endParaRPr sz="1275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椭圆 18"/>
          <p:cNvSpPr>
            <a:spLocks noGrp="1"/>
          </p:cNvSpPr>
          <p:nvPr/>
        </p:nvSpPr>
        <p:spPr>
          <a:xfrm>
            <a:off x="4476543" y="4752975"/>
            <a:ext cx="236054" cy="237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4181475" y="5143500"/>
            <a:ext cx="826190" cy="104764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 dirty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2027</a:t>
            </a:r>
            <a:endParaRPr sz="1275" b="0" dirty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椭圆 20"/>
          <p:cNvSpPr>
            <a:spLocks noGrp="1"/>
          </p:cNvSpPr>
          <p:nvPr/>
        </p:nvSpPr>
        <p:spPr>
          <a:xfrm>
            <a:off x="7667418" y="4752975"/>
            <a:ext cx="236054" cy="237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372350" y="5143500"/>
            <a:ext cx="826190" cy="104764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2028</a:t>
            </a:r>
            <a:endParaRPr sz="1275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0" y="1330325"/>
            <a:ext cx="3308985" cy="28797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F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20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网站重构工程</a:t>
            </a:r>
            <a:endParaRPr lang="zh-CN"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590550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多工种协同</a:t>
            </a:r>
            <a:r>
              <a:rPr lang="en-US" alt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，</a:t>
            </a: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各领域的高品味选手</a:t>
            </a:r>
            <a:endParaRPr lang="zh-CN" altLang="en-US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2095" y="1267460"/>
            <a:ext cx="5497195" cy="400431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F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rgbClr val="EDF3F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21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AI最值得使用的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不是对话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5905500" cy="211709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而是工程管理</a:t>
            </a:r>
            <a:r>
              <a:rPr 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与生产</a:t>
            </a:r>
            <a:endParaRPr lang="zh-CN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dirty="0" err="1">
                <a:latin typeface="PingFang SC Light" panose="020B0400000000000000" pitchFamily="34" charset="-122"/>
                <a:ea typeface="PingFang SC Light" panose="020B0400000000000000" pitchFamily="34" charset="-122"/>
                <a:sym typeface="+mn-ea"/>
              </a:rPr>
              <a:t>人类知道自己要什么</a:t>
            </a:r>
            <a:endParaRPr dirty="0" err="1"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latin typeface="PingFang SC Light" panose="020B0400000000000000" pitchFamily="34" charset="-122"/>
                <a:ea typeface="PingFang SC Light" panose="020B0400000000000000" pitchFamily="34" charset="-122"/>
                <a:sym typeface="+mn-ea"/>
              </a:rPr>
              <a:t>AI知道怎么实现</a:t>
            </a:r>
            <a:endParaRPr sz="1650" dirty="0" err="1">
              <a:latin typeface="PingFang SC Light" panose="020B0400000000000000" pitchFamily="34" charset="-122"/>
              <a:ea typeface="PingFang SC Light" panose="020B0400000000000000" pitchFamily="34" charset="-122"/>
              <a:sym typeface="+mn-ea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sz="1650" dirty="0" err="1"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  <a:sym typeface="+mn-ea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dirty="0" err="1">
                <a:latin typeface="PingFang SC Light" panose="020B0400000000000000" pitchFamily="34" charset="-122"/>
                <a:ea typeface="PingFang SC Light" panose="020B0400000000000000" pitchFamily="34" charset="-122"/>
                <a:sym typeface="+mn-ea"/>
              </a:rPr>
              <a:t>方向感，仍然属于人</a:t>
            </a:r>
            <a:endParaRPr dirty="0" err="1">
              <a:latin typeface="PingFang SC Light" panose="020B0400000000000000" pitchFamily="34" charset="-122"/>
              <a:ea typeface="PingFang SC Light" panose="020B0400000000000000" pitchFamily="34" charset="-122"/>
              <a:sym typeface="+mn-ea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  <a:sym typeface="+mn-ea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>
                <a:solidFill>
                  <a:srgbClr val="0A2540"/>
                </a:solidFill>
                <a:sym typeface="+mn-ea"/>
              </a:rPr>
              <a:t>战略重点</a:t>
            </a:r>
            <a:r>
              <a:rPr lang="en-US" sz="1200">
                <a:solidFill>
                  <a:srgbClr val="0A2540"/>
                </a:solidFill>
                <a:sym typeface="+mn-ea"/>
              </a:rPr>
              <a:t>/</a:t>
            </a:r>
            <a:r>
              <a:rPr sz="1200">
                <a:solidFill>
                  <a:srgbClr val="0A2540"/>
                </a:solidFill>
                <a:sym typeface="+mn-ea"/>
              </a:rPr>
              <a:t>品牌语气</a:t>
            </a:r>
            <a:r>
              <a:rPr lang="en-US" sz="1200">
                <a:solidFill>
                  <a:srgbClr val="0A2540"/>
                </a:solidFill>
                <a:sym typeface="+mn-ea"/>
              </a:rPr>
              <a:t>/</a:t>
            </a:r>
            <a:r>
              <a:rPr sz="1200">
                <a:solidFill>
                  <a:srgbClr val="0A2540"/>
                </a:solidFill>
                <a:sym typeface="+mn-ea"/>
              </a:rPr>
              <a:t>证据边界</a:t>
            </a: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sz="12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sz="1650" dirty="0" err="1"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4460" y="2003425"/>
            <a:ext cx="6123940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F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23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先画官网蓝图，再让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生产</a:t>
            </a:r>
            <a:endParaRPr lang="zh-CN" altLang="en-US"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2610" y="2403475"/>
            <a:ext cx="10857865" cy="2700020"/>
          </a:xfrm>
          <a:prstGeom prst="rect">
            <a:avLst/>
          </a:prstGeom>
        </p:spPr>
      </p:pic>
      <p:sp>
        <p:nvSpPr>
          <p:cNvPr id="16" name="矩形 15"/>
          <p:cNvSpPr>
            <a:spLocks noGrp="1"/>
          </p:cNvSpPr>
          <p:nvPr/>
        </p:nvSpPr>
        <p:spPr>
          <a:xfrm>
            <a:off x="685800" y="1795145"/>
            <a:ext cx="10458450" cy="32956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altLang="zh-CN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Al</a:t>
            </a:r>
            <a:r>
              <a:rPr lang="zh-CN" altLang="en-US" sz="165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先确定架构、知识、资源和标准，再进入页面生成与运营</a:t>
            </a:r>
            <a:endParaRPr lang="zh-CN" altLang="en-US" sz="165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09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SEO和GEO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不是两个项目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724150"/>
            <a:ext cx="8001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2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它们是一套</a:t>
            </a:r>
            <a:r>
              <a:rPr lang="zh-CN" sz="22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品牌定位</a:t>
            </a:r>
            <a:r>
              <a:rPr sz="22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体系的两个</a:t>
            </a:r>
            <a:r>
              <a:rPr lang="zh-CN" sz="22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表达</a:t>
            </a:r>
            <a:r>
              <a:rPr sz="22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结果</a:t>
            </a:r>
            <a:r>
              <a:rPr sz="22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。</a:t>
            </a:r>
            <a:endParaRPr sz="22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3409950"/>
            <a:ext cx="8096250" cy="9525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3829050"/>
            <a:ext cx="1809750" cy="285750"/>
          </a:xfrm>
          <a:prstGeom prst="rect">
            <a:avLst/>
          </a:prstGeom>
          <a:solidFill>
            <a:srgbClr val="EFEEFF"/>
          </a:solidFill>
          <a:ln w="9525">
            <a:solidFill>
              <a:srgbClr val="DEDBFF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781050" y="3895725"/>
            <a:ext cx="16192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同一套知识体系</a:t>
            </a:r>
            <a:endParaRPr sz="900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553200" y="3829050"/>
            <a:ext cx="1028700" cy="28575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6648450" y="3895725"/>
            <a:ext cx="8382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SEO结果</a:t>
            </a:r>
            <a:endParaRPr sz="900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7753350" y="3829050"/>
            <a:ext cx="1028700" cy="285750"/>
          </a:xfrm>
          <a:prstGeom prst="rect">
            <a:avLst/>
          </a:prstGeom>
          <a:solidFill>
            <a:srgbClr val="E6F8F4"/>
          </a:solidFill>
          <a:ln w="9525">
            <a:solidFill>
              <a:srgbClr val="C8EFE8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848600" y="3895725"/>
            <a:ext cx="83820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00A88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GEO结果</a:t>
            </a:r>
            <a:endParaRPr sz="900" b="0">
              <a:solidFill>
                <a:srgbClr val="00A88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F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26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GEO</a:t>
            </a: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我们无法决定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未来的搜索入口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753350" y="1123950"/>
            <a:ext cx="2438400" cy="9525"/>
          </a:xfrm>
          <a:prstGeom prst="rect">
            <a:avLst/>
          </a:prstGeom>
          <a:solidFill>
            <a:srgbClr val="E9EFF5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753350" y="4838700"/>
            <a:ext cx="2438400" cy="9525"/>
          </a:xfrm>
          <a:prstGeom prst="rect">
            <a:avLst/>
          </a:prstGeom>
          <a:solidFill>
            <a:srgbClr val="E9EFF5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704850" y="3105150"/>
            <a:ext cx="5810250" cy="71564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但可以决定自己是否</a:t>
            </a:r>
            <a:r>
              <a:rPr lang="zh-CN" sz="180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可以代表权威</a:t>
            </a:r>
            <a:endParaRPr lang="zh-CN" sz="1800" dirty="0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800" dirty="0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以及</a:t>
            </a:r>
            <a:r>
              <a:rPr sz="18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成为权威信息源</a:t>
            </a:r>
            <a:endParaRPr lang="en-US" sz="18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lang="en-US" sz="18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8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也许你本身就是某领域的专家</a:t>
            </a:r>
            <a:endParaRPr lang="en-US" altLang="zh-CN" sz="18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8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只是缺乏更好的表达</a:t>
            </a:r>
            <a:endParaRPr lang="en-US" altLang="zh-CN" sz="18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lang="en-US" altLang="zh-CN" sz="18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80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8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以及时间带来</a:t>
            </a:r>
            <a:r>
              <a:rPr lang="zh-CN" altLang="en-US" sz="18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的沉淀</a:t>
            </a:r>
            <a:endParaRPr lang="en-US" altLang="zh-CN" sz="18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0" y="1288415"/>
            <a:ext cx="4507865" cy="29787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>
            <a:spLocks noGrp="1"/>
          </p:cNvSpPr>
          <p:nvPr/>
        </p:nvSpPr>
        <p:spPr>
          <a:xfrm>
            <a:off x="685800" y="1123950"/>
            <a:ext cx="9807575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传统搜索流量正在</a:t>
            </a:r>
            <a:r>
              <a:rPr 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减少</a:t>
            </a:r>
            <a:endParaRPr lang="zh-CN" sz="4050" dirty="0" err="1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1939925"/>
            <a:ext cx="1044702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altLang="zh-CN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Google</a:t>
            </a: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和百度并非失去主导地位，而是</a:t>
            </a:r>
            <a:r>
              <a:rPr lang="en-US" altLang="zh-CN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“</a:t>
            </a: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搜索导流效率</a:t>
            </a:r>
            <a:r>
              <a:rPr lang="en-US" altLang="zh-CN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”</a:t>
            </a: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正在下降；</a:t>
            </a:r>
            <a:r>
              <a:rPr lang="en-US" altLang="zh-CN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问答与平台内搜索正在分流传统搜索流量</a:t>
            </a:r>
            <a:endParaRPr lang="zh-CN" altLang="en-US" sz="165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6362700"/>
            <a:ext cx="1068451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数据来源：</a:t>
            </a:r>
            <a:r>
              <a:rPr lang="en-US" altLang="zh-CN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Pew Research Center</a:t>
            </a:r>
            <a:r>
              <a:rPr lang="zh-CN" altLang="en-US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点击行为数据转述；</a:t>
            </a:r>
            <a:r>
              <a:rPr lang="en-US" altLang="zh-CN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StatCounter</a:t>
            </a:r>
            <a:r>
              <a:rPr lang="zh-CN" altLang="en-US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中国搜索引擎市场份额；公开研究与媒体报道。</a:t>
            </a:r>
            <a:endParaRPr lang="zh-CN" altLang="en-US" sz="12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850" y="2435225"/>
            <a:ext cx="7395210" cy="30581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Grp="1"/>
          </p:cNvSpPr>
          <p:nvPr/>
        </p:nvSpPr>
        <p:spPr>
          <a:xfrm>
            <a:off x="704850" y="590550"/>
            <a:ext cx="323850" cy="19050"/>
          </a:xfrm>
          <a:prstGeom prst="rect">
            <a:avLst/>
          </a:prstGeom>
          <a:solidFill>
            <a:srgbClr val="635B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label"/>
          <p:cNvSpPr>
            <a:spLocks noGrp="1"/>
          </p:cNvSpPr>
          <p:nvPr/>
        </p:nvSpPr>
        <p:spPr>
          <a:xfrm>
            <a:off x="1143000" y="476250"/>
            <a:ext cx="34290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8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 / COGNITIVE SHOCK</a:t>
            </a:r>
            <a:endParaRPr sz="825" b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1123950"/>
            <a:ext cx="9807575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alt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r>
              <a:rPr lang="zh-CN" altLang="en-US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拿走了认知，搜索留下了意图</a:t>
            </a:r>
            <a:endParaRPr lang="zh-CN" altLang="en-US" sz="4050" dirty="0" err="1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1939925"/>
            <a:ext cx="1044702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搜索流量减少，但剩下的人更接近行动：他们不是来问问题，而是来找目的地</a:t>
            </a:r>
            <a:endParaRPr lang="zh-CN" altLang="en-US" sz="165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85800" y="6362700"/>
            <a:ext cx="1068451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这不是搜索的衰退，而是搜索回到</a:t>
            </a:r>
            <a:r>
              <a:rPr lang="en-US" altLang="zh-CN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“</a:t>
            </a:r>
            <a:r>
              <a:rPr lang="zh-CN" altLang="en-US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连接明确需求与真实目的地</a:t>
            </a:r>
            <a:r>
              <a:rPr lang="en-US" altLang="zh-CN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”</a:t>
            </a:r>
            <a:r>
              <a:rPr lang="zh-CN" altLang="en-US" sz="120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的原始样子</a:t>
            </a:r>
            <a:endParaRPr lang="zh-CN" altLang="en-US" sz="120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2552700"/>
            <a:ext cx="10289540" cy="34569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1123950"/>
            <a:ext cx="8244205" cy="66167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官网从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“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流量入口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”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变成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“AI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信源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”</a:t>
            </a:r>
            <a:endParaRPr lang="en-US" altLang="zh-CN"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1939925"/>
            <a:ext cx="10447020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人类访客减少，但</a:t>
            </a:r>
            <a:r>
              <a:rPr lang="en-US" altLang="zh-CN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对官网的依赖变高；官网将成为品牌被</a:t>
            </a:r>
            <a:r>
              <a:rPr lang="en-US" altLang="zh-CN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AI</a:t>
            </a:r>
            <a:r>
              <a:rPr lang="zh-CN" altLang="en-US" sz="1650" dirty="0" err="1">
                <a:solidFill>
                  <a:srgbClr val="52667A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理解、采纳和推荐的基础设施</a:t>
            </a:r>
            <a:endParaRPr lang="zh-CN" altLang="en-US" sz="1650" dirty="0" err="1">
              <a:solidFill>
                <a:srgbClr val="52667A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3" name="图片 2" descr="官网成为AI时代的品牌信源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125" y="2435225"/>
            <a:ext cx="9393555" cy="3540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3721727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官网</a:t>
            </a:r>
            <a:r>
              <a:rPr 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从展示面</a:t>
            </a:r>
            <a:r>
              <a:rPr 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变成理解</a:t>
            </a:r>
            <a:r>
              <a:rPr 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面</a:t>
            </a:r>
            <a:endParaRPr lang="zh-CN" sz="4050" dirty="0" err="1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2933700"/>
            <a:ext cx="4070985" cy="495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dirty="0" err="1">
                <a:solidFill>
                  <a:srgbClr val="0A2540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sym typeface="+mn-ea"/>
              </a:rPr>
              <a:t>最</a:t>
            </a:r>
            <a:r>
              <a:rPr lang="zh-CN" sz="1650" dirty="0" err="1">
                <a:solidFill>
                  <a:srgbClr val="0A2540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sym typeface="+mn-ea"/>
              </a:rPr>
              <a:t>容易出现的</a:t>
            </a:r>
            <a:r>
              <a:rPr sz="1650" dirty="0" err="1">
                <a:solidFill>
                  <a:srgbClr val="0A2540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sym typeface="+mn-ea"/>
              </a:rPr>
              <a:t>错误</a:t>
            </a:r>
            <a:r>
              <a:rPr lang="zh-CN" altLang="en-US" sz="1650" dirty="0">
                <a:solidFill>
                  <a:srgbClr val="0A2540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cs typeface="Arial" panose="020B0604020202090204"/>
                <a:sym typeface="+mn-ea"/>
              </a:rPr>
              <a:t>是</a:t>
            </a:r>
            <a:r>
              <a:rPr sz="1650" dirty="0" err="1">
                <a:solidFill>
                  <a:srgbClr val="0A2540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sym typeface="+mn-ea"/>
              </a:rPr>
              <a:t>把官网当展示系统</a:t>
            </a:r>
            <a:r>
              <a:rPr lang="zh-CN" altLang="en-US" sz="1650" dirty="0">
                <a:solidFill>
                  <a:srgbClr val="0A2540"/>
                </a:solidFill>
                <a:latin typeface="PingFang SC Thin" panose="020B0400000000000000" pitchFamily="34" charset="-122"/>
                <a:ea typeface="PingFang SC Thin" panose="020B0400000000000000" pitchFamily="34" charset="-122"/>
                <a:sym typeface="+mn-ea"/>
              </a:rPr>
              <a:t>。</a:t>
            </a:r>
            <a:endParaRPr sz="1650" dirty="0">
              <a:solidFill>
                <a:srgbClr val="0A2540"/>
              </a:solidFill>
              <a:latin typeface="PingFang SC Thin" panose="020B0400000000000000" pitchFamily="34" charset="-122"/>
              <a:ea typeface="PingFang SC Thin" panose="020B0400000000000000" pitchFamily="34" charset="-122"/>
              <a:cs typeface="Arial" panose="020B0604020202090204"/>
            </a:endParaRPr>
          </a:p>
          <a:p>
            <a:pPr algn="l">
              <a:defRPr sz="1650" b="0">
                <a:solidFill>
                  <a:srgbClr val="52667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endParaRPr sz="1650" b="0" dirty="0">
              <a:solidFill>
                <a:srgbClr val="52667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407527" y="1123950"/>
            <a:ext cx="2510649" cy="106680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4672052" y="1415703"/>
            <a:ext cx="1612255" cy="483294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展示系统</a:t>
            </a:r>
            <a:endParaRPr sz="1425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4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我是谁</a:t>
            </a:r>
            <a:r>
              <a:rPr sz="1425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 / </a:t>
            </a:r>
            <a:r>
              <a:rPr sz="1425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我有什么</a:t>
            </a:r>
            <a:endParaRPr sz="1425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8633601" y="1123950"/>
            <a:ext cx="2510649" cy="1066800"/>
          </a:xfrm>
          <a:prstGeom prst="rect">
            <a:avLst/>
          </a:prstGeom>
          <a:solidFill>
            <a:srgbClr val="EFEE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898126" y="1394678"/>
            <a:ext cx="1281686" cy="52534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425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dirty="0" err="1">
                <a:solidFill>
                  <a:srgbClr val="635BFF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知识系统</a:t>
            </a:r>
            <a:endParaRPr sz="1425" dirty="0">
              <a:solidFill>
                <a:srgbClr val="635BFF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  <a:p>
            <a:pPr algn="l">
              <a:defRPr sz="1425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dirty="0" err="1">
                <a:solidFill>
                  <a:srgbClr val="635BFF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你该怎么办</a:t>
            </a:r>
            <a:endParaRPr sz="1425" dirty="0">
              <a:solidFill>
                <a:srgbClr val="635BFF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2322" y="2918917"/>
            <a:ext cx="6303575" cy="340568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360" y="2482503"/>
            <a:ext cx="5291055" cy="2854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矩形 28"/>
          <p:cNvSpPr/>
          <p:nvPr/>
        </p:nvSpPr>
        <p:spPr>
          <a:xfrm>
            <a:off x="5359230" y="3429000"/>
            <a:ext cx="469741" cy="1239890"/>
          </a:xfrm>
          <a:prstGeom prst="rect">
            <a:avLst/>
          </a:prstGeom>
          <a:noFill/>
          <a:ln w="6350">
            <a:solidFill>
              <a:srgbClr val="625B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653025" y="2918917"/>
            <a:ext cx="565285" cy="1077798"/>
          </a:xfrm>
          <a:prstGeom prst="rect">
            <a:avLst/>
          </a:prstGeom>
          <a:noFill/>
          <a:ln w="6350">
            <a:solidFill>
              <a:srgbClr val="625B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2041525" cy="26193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altLang="en-US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验证</a:t>
            </a:r>
            <a:r>
              <a:rPr lang="en-US" alt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：</a:t>
            </a:r>
            <a:r>
              <a:rPr lang="zh-CN" altLang="en-US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以官网为锚点的</a:t>
            </a:r>
            <a:r>
              <a:rPr lang="en-US" altLang="zh-CN"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AEO</a:t>
            </a:r>
            <a:endParaRPr lang="en-US" altLang="zh-CN" sz="4050" dirty="0" err="1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9560" y="812165"/>
            <a:ext cx="8979535" cy="56978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B2B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官网策划，不是从</a:t>
            </a:r>
            <a:r>
              <a:rPr lang="en-US" altLang="zh-CN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UI</a:t>
            </a:r>
            <a:r>
              <a:rPr lang="zh-CN" altLang="en-US" sz="4050" dirty="0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开始</a:t>
            </a:r>
            <a:endParaRPr lang="zh-CN" altLang="en-US"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0075" y="2108835"/>
            <a:ext cx="10832465" cy="37090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Grp="1"/>
          </p:cNvSpPr>
          <p:nvPr/>
        </p:nvSpPr>
        <p:spPr>
          <a:xfrm>
            <a:off x="11144250" y="6229350"/>
            <a:ext cx="41910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825" b="0">
                <a:solidFill>
                  <a:srgbClr val="AAB7C4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</a:t>
            </a:r>
            <a:endParaRPr sz="825" b="0">
              <a:solidFill>
                <a:srgbClr val="AAB7C4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123950"/>
            <a:ext cx="6858000" cy="1428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050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050" dirty="0" err="1">
                <a:solidFill>
                  <a:srgbClr val="0A2540"/>
                </a:solidFill>
                <a:latin typeface="PingFang SC Light" panose="020B0400000000000000" pitchFamily="34" charset="-122"/>
                <a:ea typeface="PingFang SC Light" panose="020B0400000000000000" pitchFamily="34" charset="-122"/>
                <a:cs typeface="Arial" panose="020B0604020202090204"/>
              </a:rPr>
              <a:t>我们策划官网的顺序</a:t>
            </a:r>
            <a:endParaRPr sz="4050" dirty="0">
              <a:solidFill>
                <a:srgbClr val="0A2540"/>
              </a:solidFill>
              <a:latin typeface="PingFang SC Light" panose="020B0400000000000000" pitchFamily="34" charset="-122"/>
              <a:ea typeface="PingFang SC Light" panose="020B0400000000000000" pitchFamily="34" charset="-122"/>
              <a:cs typeface="Arial" panose="020B0604020202090204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498676" y="165836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632026" y="173456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客户</a:t>
            </a:r>
            <a:r>
              <a:rPr 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TA</a:t>
            </a:r>
            <a:r>
              <a:rPr lang="zh-CN" alt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定位</a:t>
            </a:r>
            <a:endParaRPr lang="zh-CN" altLang="en-US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9498801" y="200126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498676" y="221081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632026" y="228701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问题</a:t>
            </a:r>
            <a:r>
              <a:rPr 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Prompt</a:t>
            </a:r>
            <a:endParaRPr lang="en-US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498801" y="255371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498676" y="276326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632026" y="283946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关键词</a:t>
            </a:r>
            <a:r>
              <a:rPr 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Keywords</a:t>
            </a:r>
            <a:endParaRPr lang="en-US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9498801" y="310616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498676" y="3315712"/>
            <a:ext cx="2000250" cy="323850"/>
          </a:xfrm>
          <a:prstGeom prst="rect">
            <a:avLst/>
          </a:prstGeom>
          <a:solidFill>
            <a:srgbClr val="EFEE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632026" y="339191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635B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知识体系</a:t>
            </a:r>
            <a:endParaRPr sz="1125" b="0">
              <a:solidFill>
                <a:srgbClr val="635B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9498801" y="365861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8498676" y="386816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8632026" y="394436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栏目</a:t>
            </a:r>
            <a:endParaRPr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9498801" y="421106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498676" y="442061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8632026" y="449681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页面</a:t>
            </a:r>
            <a:r>
              <a:rPr 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（</a:t>
            </a:r>
            <a:r>
              <a:rPr lang="zh-CN" alt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资源中心</a:t>
            </a:r>
            <a:r>
              <a:rPr 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）</a:t>
            </a:r>
            <a:endParaRPr lang="en-US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9498801" y="476351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498676" y="497306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632026" y="504926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内容</a:t>
            </a:r>
            <a:r>
              <a:rPr lang="zh-CN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</a:t>
            </a:r>
            <a:endParaRPr lang="zh-CN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9498801" y="531596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8498676" y="552551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8632026" y="560171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SEO</a:t>
            </a:r>
            <a:r>
              <a:rPr 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&amp;GEO</a:t>
            </a:r>
            <a:r>
              <a:rPr lang="zh-CN" altLang="en-US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植入</a:t>
            </a:r>
            <a:r>
              <a:rPr lang="zh-CN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布局</a:t>
            </a:r>
            <a:endParaRPr lang="zh-CN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9498801" y="5868412"/>
            <a:ext cx="9525" cy="190500"/>
          </a:xfrm>
          <a:prstGeom prst="rect">
            <a:avLst/>
          </a:prstGeom>
          <a:solidFill>
            <a:srgbClr val="D9E2EC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8498676" y="6077962"/>
            <a:ext cx="2000250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E9EFF5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8632026" y="6154162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基于结果</a:t>
            </a:r>
            <a:r>
              <a:rPr lang="zh-CN" sz="1125" b="0">
                <a:solidFill>
                  <a:srgbClr val="0A2540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增补</a:t>
            </a:r>
            <a:endParaRPr lang="zh-CN" sz="1125" b="0">
              <a:solidFill>
                <a:srgbClr val="0A2540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799" y="2058412"/>
            <a:ext cx="7088373" cy="381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1270</Words>
  <Application>WPS 演示</Application>
  <PresentationFormat>宽屏</PresentationFormat>
  <Paragraphs>271</Paragraphs>
  <Slides>24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宋体</vt:lpstr>
      <vt:lpstr>Wingdings</vt:lpstr>
      <vt:lpstr>Arial</vt:lpstr>
      <vt:lpstr>PingFang SC Light</vt:lpstr>
      <vt:lpstr>PingFang SC Thin</vt:lpstr>
      <vt:lpstr>宋体</vt:lpstr>
      <vt:lpstr>汉仪书宋二KW</vt:lpstr>
      <vt:lpstr>微软雅黑</vt:lpstr>
      <vt:lpstr>汉仪旗黑</vt:lpstr>
      <vt:lpstr>Arial Unicode MS</vt:lpstr>
      <vt:lpstr>Calibri</vt:lpstr>
      <vt:lpstr>Helvetica Neue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赵岩 Digital Marketing</cp:lastModifiedBy>
  <cp:revision>44</cp:revision>
  <dcterms:created xsi:type="dcterms:W3CDTF">2026-06-11T16:13:28Z</dcterms:created>
  <dcterms:modified xsi:type="dcterms:W3CDTF">2026-06-11T16:13:28Z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2B6B4A041FB4084750E6286A5621C46A_42</vt:lpwstr>
  </property>
  <property fmtid="{D5CDD505-2E9C-101B-9397-08002B2CF9AE}" pid="3" name="KSOProductBuildVer">
    <vt:lpwstr>2052-7.2.2.8955</vt:lpwstr>
  </property>
</Properties>
</file>